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notesSlides/notesSlide6.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38"/>
  </p:notesMasterIdLst>
  <p:sldIdLst>
    <p:sldId id="256" r:id="rId2"/>
    <p:sldId id="308" r:id="rId3"/>
    <p:sldId id="309" r:id="rId4"/>
    <p:sldId id="257" r:id="rId5"/>
    <p:sldId id="310" r:id="rId6"/>
    <p:sldId id="258" r:id="rId7"/>
    <p:sldId id="303" r:id="rId8"/>
    <p:sldId id="259" r:id="rId9"/>
    <p:sldId id="304" r:id="rId10"/>
    <p:sldId id="305" r:id="rId11"/>
    <p:sldId id="306" r:id="rId12"/>
    <p:sldId id="311" r:id="rId13"/>
    <p:sldId id="260" r:id="rId14"/>
    <p:sldId id="307" r:id="rId15"/>
    <p:sldId id="312" r:id="rId16"/>
    <p:sldId id="313" r:id="rId17"/>
    <p:sldId id="314" r:id="rId18"/>
    <p:sldId id="315" r:id="rId19"/>
    <p:sldId id="316" r:id="rId20"/>
    <p:sldId id="317" r:id="rId21"/>
    <p:sldId id="321" r:id="rId22"/>
    <p:sldId id="333" r:id="rId23"/>
    <p:sldId id="322" r:id="rId24"/>
    <p:sldId id="320" r:id="rId25"/>
    <p:sldId id="319" r:id="rId26"/>
    <p:sldId id="323" r:id="rId27"/>
    <p:sldId id="324" r:id="rId28"/>
    <p:sldId id="325" r:id="rId29"/>
    <p:sldId id="326" r:id="rId30"/>
    <p:sldId id="328" r:id="rId31"/>
    <p:sldId id="329" r:id="rId32"/>
    <p:sldId id="330" r:id="rId33"/>
    <p:sldId id="331" r:id="rId34"/>
    <p:sldId id="332" r:id="rId35"/>
    <p:sldId id="327" r:id="rId36"/>
    <p:sldId id="283" r:id="rId37"/>
  </p:sldIdLst>
  <p:sldSz cx="9144000" cy="5143500" type="screen16x9"/>
  <p:notesSz cx="6858000" cy="9144000"/>
  <p:embeddedFontLst>
    <p:embeddedFont>
      <p:font typeface="Century Gothic" pitchFamily="34" charset="0"/>
      <p:regular r:id="rId39"/>
      <p:bold r:id="rId40"/>
      <p:italic r:id="rId41"/>
      <p:boldItalic r:id="rId42"/>
    </p:embeddedFont>
    <p:embeddedFont>
      <p:font typeface="Wingdings 3" pitchFamily="18" charset="2"/>
      <p:regular r:id="rId43"/>
    </p:embeddedFont>
    <p:embeddedFont>
      <p:font typeface="Raleway" charset="0"/>
      <p:regular r:id="rId44"/>
      <p:bold r:id="rId45"/>
      <p:italic r:id="rId46"/>
      <p:boldItalic r:id="rId4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vertBarState="maximized">
    <p:restoredLeft sz="15956" autoAdjust="0"/>
    <p:restoredTop sz="94660"/>
  </p:normalViewPr>
  <p:slideViewPr>
    <p:cSldViewPr snapToGrid="0">
      <p:cViewPr varScale="1">
        <p:scale>
          <a:sx n="91" d="100"/>
          <a:sy n="91" d="100"/>
        </p:scale>
        <p:origin x="-552" y="-96"/>
      </p:cViewPr>
      <p:guideLst>
        <p:guide orient="horz" pos="162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b06f236c20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b06f236c20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06f236c20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06f236c20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86bb63532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86bb63532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786bb63532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786bb63532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786bb63532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786bb6353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1779"/>
            <a:ext cx="9144000" cy="5150270"/>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866216" y="1574800"/>
            <a:ext cx="6619244" cy="2008236"/>
          </a:xfrm>
        </p:spPr>
        <p:txBody>
          <a:bodyPr anchor="b"/>
          <a:lstStyle>
            <a:lvl1pPr>
              <a:defRPr sz="4050"/>
            </a:lvl1pPr>
          </a:lstStyle>
          <a:p>
            <a:r>
              <a:rPr lang="en-US"/>
              <a:t>Click to edit Master title style</a:t>
            </a:r>
            <a:endParaRPr lang="en-US" dirty="0"/>
          </a:p>
        </p:txBody>
      </p:sp>
      <p:sp>
        <p:nvSpPr>
          <p:cNvPr id="3" name="Subtitle 2"/>
          <p:cNvSpPr>
            <a:spLocks noGrp="1"/>
          </p:cNvSpPr>
          <p:nvPr>
            <p:ph type="subTitle" idx="1"/>
          </p:nvPr>
        </p:nvSpPr>
        <p:spPr>
          <a:xfrm>
            <a:off x="866216" y="3583035"/>
            <a:ext cx="6619244" cy="646065"/>
          </a:xfrm>
        </p:spPr>
        <p:txBody>
          <a:bodyPr anchor="t"/>
          <a:lstStyle>
            <a:lvl1pPr marL="0" indent="0" algn="l">
              <a:buNone/>
              <a:defRPr cap="all">
                <a:solidFill>
                  <a:schemeClr val="accent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7567043" y="1344168"/>
            <a:ext cx="742949" cy="228599"/>
          </a:xfrm>
        </p:spPr>
        <p:txBody>
          <a:bodyPr anchor="t"/>
          <a:lstStyle>
            <a:lvl1pPr algn="l">
              <a:defRPr b="0" i="0">
                <a:solidFill>
                  <a:schemeClr val="bg1"/>
                </a:solidFill>
              </a:defRPr>
            </a:lvl1pPr>
          </a:lstStyle>
          <a:p>
            <a:fld id="{5923F103-BC34-4FE4-A40E-EDDEECFDA5D0}" type="datetimeFigureOut">
              <a:rPr lang="en-US" smtClean="0"/>
              <a:pPr/>
              <a:t>1/17/2022</a:t>
            </a:fld>
            <a:endParaRPr lang="en-US" dirty="0"/>
          </a:p>
        </p:txBody>
      </p:sp>
      <p:sp>
        <p:nvSpPr>
          <p:cNvPr id="5" name="Footer Placeholder 4"/>
          <p:cNvSpPr>
            <a:spLocks noGrp="1"/>
          </p:cNvSpPr>
          <p:nvPr>
            <p:ph type="ftr" sz="quarter" idx="11"/>
          </p:nvPr>
        </p:nvSpPr>
        <p:spPr>
          <a:xfrm rot="5400000">
            <a:off x="6719695" y="2420115"/>
            <a:ext cx="2894846" cy="228601"/>
          </a:xfrm>
        </p:spPr>
        <p:txBody>
          <a:bodyPr/>
          <a:lstStyle>
            <a:lvl1pPr>
              <a:defRPr b="0" i="0">
                <a:solidFill>
                  <a:schemeClr val="bg1"/>
                </a:solidFill>
              </a:defRPr>
            </a:lvl1pPr>
          </a:lstStyle>
          <a:p>
            <a:r>
              <a:rPr lang="en-US"/>
              <a:t>
              </a:t>
            </a:r>
            <a:endParaRPr lang="en-US" dirty="0"/>
          </a:p>
        </p:txBody>
      </p:sp>
      <p:sp>
        <p:nvSpPr>
          <p:cNvPr id="10" name="Rectangle 9"/>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763257" y="219457"/>
            <a:ext cx="628649" cy="575765"/>
          </a:xfrm>
        </p:spPr>
        <p:txBody>
          <a:bodyPr/>
          <a:lstStyle>
            <a:lvl1pPr>
              <a:defRPr sz="2100" b="0" i="0">
                <a:latin typeface="+mj-lt"/>
              </a:defRPr>
            </a:lvl1p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300504321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1779"/>
            <a:ext cx="9144000" cy="5150270"/>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7" y="3725005"/>
            <a:ext cx="6619243"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216" y="514350"/>
            <a:ext cx="6619244" cy="257175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bwMode="gray">
          <a:xfrm>
            <a:off x="866217" y="4152499"/>
            <a:ext cx="6619242" cy="370284"/>
          </a:xfrm>
        </p:spPr>
        <p:txBody>
          <a:bodyPr>
            <a:normAutofit/>
          </a:bodyPr>
          <a:lstStyle>
            <a:lvl1pPr marL="0" indent="0">
              <a:buNone/>
              <a:defRPr sz="900">
                <a:solidFill>
                  <a:schemeClr val="accent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pPr/>
              <a:t>1/17/2022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3" name="Rectangle 12"/>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282629060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1779"/>
            <a:ext cx="9144000" cy="5150270"/>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797562"/>
            <a:ext cx="6619244" cy="1034816"/>
          </a:xfrm>
        </p:spPr>
        <p:txBody>
          <a:bodyPr/>
          <a:lstStyle>
            <a:lvl1pPr>
              <a:defRPr sz="3000"/>
            </a:lvl1pPr>
          </a:lstStyle>
          <a:p>
            <a:r>
              <a:rPr lang="en-US"/>
              <a:t>Click to edit Master title style</a:t>
            </a:r>
            <a:endParaRPr lang="en-US" dirty="0"/>
          </a:p>
        </p:txBody>
      </p:sp>
      <p:sp>
        <p:nvSpPr>
          <p:cNvPr id="8" name="Text Placeholder 3"/>
          <p:cNvSpPr>
            <a:spLocks noGrp="1"/>
          </p:cNvSpPr>
          <p:nvPr>
            <p:ph type="body" sz="half" idx="2"/>
          </p:nvPr>
        </p:nvSpPr>
        <p:spPr>
          <a:xfrm>
            <a:off x="866216" y="2657475"/>
            <a:ext cx="6619244" cy="1857375"/>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pPr/>
              <a:t>1/17/2022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3" name="Rectangle 12"/>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179199551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1779"/>
            <a:ext cx="9144000" cy="5150270"/>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7289579" y="1973862"/>
            <a:ext cx="601434" cy="1200329"/>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7200" dirty="0"/>
              <a:t>”</a:t>
            </a:r>
          </a:p>
        </p:txBody>
      </p:sp>
      <p:sp>
        <p:nvSpPr>
          <p:cNvPr id="9" name="TextBox 8"/>
          <p:cNvSpPr txBox="1"/>
          <p:nvPr/>
        </p:nvSpPr>
        <p:spPr>
          <a:xfrm>
            <a:off x="673721" y="443320"/>
            <a:ext cx="601434" cy="1200329"/>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7200" dirty="0"/>
              <a:t>“</a:t>
            </a:r>
          </a:p>
        </p:txBody>
      </p:sp>
      <p:sp>
        <p:nvSpPr>
          <p:cNvPr id="2" name="Title 1"/>
          <p:cNvSpPr>
            <a:spLocks noGrp="1"/>
          </p:cNvSpPr>
          <p:nvPr>
            <p:ph type="title"/>
          </p:nvPr>
        </p:nvSpPr>
        <p:spPr>
          <a:xfrm>
            <a:off x="1186408" y="735388"/>
            <a:ext cx="6340430" cy="2023687"/>
          </a:xfrm>
        </p:spPr>
        <p:txBody>
          <a:bodyPr/>
          <a:lstStyle>
            <a:lvl1pPr>
              <a:defRPr sz="3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459459" y="2759074"/>
            <a:ext cx="5794329" cy="256631"/>
          </a:xfrm>
        </p:spPr>
        <p:txBody>
          <a:bodyPr anchor="t">
            <a:normAutofit/>
          </a:bodyPr>
          <a:lstStyle>
            <a:lvl1pPr marL="0" indent="0">
              <a:buNone/>
              <a:defRPr lang="en-US" sz="1050" b="0" i="0" kern="1200" cap="small" dirty="0">
                <a:solidFill>
                  <a:schemeClr val="accent1"/>
                </a:solidFill>
                <a:latin typeface="+mn-lt"/>
                <a:ea typeface="+mn-ea"/>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0" name="Text Placeholder 3"/>
          <p:cNvSpPr>
            <a:spLocks noGrp="1"/>
          </p:cNvSpPr>
          <p:nvPr>
            <p:ph type="body" sz="half" idx="2"/>
          </p:nvPr>
        </p:nvSpPr>
        <p:spPr>
          <a:xfrm>
            <a:off x="866216" y="3262993"/>
            <a:ext cx="6619244" cy="12573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pPr/>
              <a:t>1/17/2022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32" name="Rectangle 31"/>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79201899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1779"/>
            <a:ext cx="9144000" cy="5150270"/>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1778000"/>
            <a:ext cx="6619245" cy="1366886"/>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774801"/>
            <a:ext cx="6619244" cy="645300"/>
          </a:xfrm>
        </p:spPr>
        <p:txBody>
          <a:bodyPr anchor="t"/>
          <a:lstStyle>
            <a:lvl1pPr marL="0" indent="0" algn="l">
              <a:buNone/>
              <a:defRPr sz="1500" cap="none">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pPr/>
              <a:t>1/17/2022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2" name="Rectangle 11"/>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393381025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700"/>
            </a:lvl1pPr>
          </a:lstStyle>
          <a:p>
            <a:r>
              <a:rPr lang="en-US"/>
              <a:t>Click to edit Master title style</a:t>
            </a:r>
            <a:endParaRPr lang="en-US" dirty="0"/>
          </a:p>
        </p:txBody>
      </p:sp>
      <p:sp>
        <p:nvSpPr>
          <p:cNvPr id="3" name="Text Placeholder 2"/>
          <p:cNvSpPr>
            <a:spLocks noGrp="1"/>
          </p:cNvSpPr>
          <p:nvPr>
            <p:ph type="body" idx="1"/>
          </p:nvPr>
        </p:nvSpPr>
        <p:spPr>
          <a:xfrm>
            <a:off x="866216" y="1962974"/>
            <a:ext cx="2346876"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866216" y="2395171"/>
            <a:ext cx="2346876" cy="212512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3384541" y="1952626"/>
            <a:ext cx="2359035"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3384541" y="2395171"/>
            <a:ext cx="2359035" cy="2125121"/>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915025" y="1962975"/>
            <a:ext cx="2370772" cy="432196"/>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5915026" y="2395171"/>
            <a:ext cx="2373539" cy="2125120"/>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22" name="Straight Connector 21"/>
          <p:cNvCxnSpPr/>
          <p:nvPr/>
        </p:nvCxnSpPr>
        <p:spPr>
          <a:xfrm>
            <a:off x="3302978" y="1927225"/>
            <a:ext cx="0" cy="2619374"/>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5829301" y="1927225"/>
            <a:ext cx="0" cy="2619374"/>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pPr/>
              <a:t>1/17/2022</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2674682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700"/>
            </a:lvl1pPr>
          </a:lstStyle>
          <a:p>
            <a:r>
              <a:rPr lang="en-US"/>
              <a:t>Click to edit Master title style</a:t>
            </a:r>
            <a:endParaRPr lang="en-US" dirty="0"/>
          </a:p>
        </p:txBody>
      </p:sp>
      <p:sp>
        <p:nvSpPr>
          <p:cNvPr id="3" name="Text Placeholder 2"/>
          <p:cNvSpPr>
            <a:spLocks noGrp="1"/>
          </p:cNvSpPr>
          <p:nvPr>
            <p:ph type="body" idx="1"/>
          </p:nvPr>
        </p:nvSpPr>
        <p:spPr>
          <a:xfrm>
            <a:off x="866215" y="3399634"/>
            <a:ext cx="2287829"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9" name="Picture Placeholder 2"/>
          <p:cNvSpPr>
            <a:spLocks noGrp="1" noChangeAspect="1"/>
          </p:cNvSpPr>
          <p:nvPr>
            <p:ph type="pic" idx="15"/>
          </p:nvPr>
        </p:nvSpPr>
        <p:spPr>
          <a:xfrm>
            <a:off x="1000914" y="1952625"/>
            <a:ext cx="2018432"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2" name="Text Placeholder 3"/>
          <p:cNvSpPr>
            <a:spLocks noGrp="1"/>
          </p:cNvSpPr>
          <p:nvPr>
            <p:ph type="body" sz="half" idx="18"/>
          </p:nvPr>
        </p:nvSpPr>
        <p:spPr>
          <a:xfrm>
            <a:off x="866215" y="3831831"/>
            <a:ext cx="2287828" cy="68846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3429403" y="3399635"/>
            <a:ext cx="2285075" cy="48836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0" name="Picture Placeholder 2"/>
          <p:cNvSpPr>
            <a:spLocks noGrp="1" noChangeAspect="1"/>
          </p:cNvSpPr>
          <p:nvPr>
            <p:ph type="pic" idx="21"/>
          </p:nvPr>
        </p:nvSpPr>
        <p:spPr>
          <a:xfrm>
            <a:off x="3561348" y="1952625"/>
            <a:ext cx="2018431"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3" name="Text Placeholder 3"/>
          <p:cNvSpPr>
            <a:spLocks noGrp="1"/>
          </p:cNvSpPr>
          <p:nvPr>
            <p:ph type="body" sz="half" idx="19"/>
          </p:nvPr>
        </p:nvSpPr>
        <p:spPr>
          <a:xfrm>
            <a:off x="3426649" y="3888002"/>
            <a:ext cx="2287829" cy="6322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987575" y="3399635"/>
            <a:ext cx="2287829" cy="488366"/>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1" name="Picture Placeholder 2"/>
          <p:cNvSpPr>
            <a:spLocks noGrp="1" noChangeAspect="1"/>
          </p:cNvSpPr>
          <p:nvPr>
            <p:ph type="pic" idx="22"/>
          </p:nvPr>
        </p:nvSpPr>
        <p:spPr>
          <a:xfrm>
            <a:off x="6122273" y="1952625"/>
            <a:ext cx="2018432"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20"/>
          </p:nvPr>
        </p:nvSpPr>
        <p:spPr>
          <a:xfrm>
            <a:off x="5987576" y="3888001"/>
            <a:ext cx="2287828" cy="632291"/>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3291115" y="1952625"/>
            <a:ext cx="0" cy="2638196"/>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851429" y="1952625"/>
            <a:ext cx="0" cy="2619375"/>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pPr/>
              <a:t>1/17/2022</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226675707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66215" y="730251"/>
            <a:ext cx="6619245" cy="530223"/>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pPr/>
              <a:t>1/17/2022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136473792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1779"/>
            <a:ext cx="9144000" cy="5150270"/>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6432567" y="958851"/>
            <a:ext cx="1060450" cy="3561442"/>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866215" y="958851"/>
            <a:ext cx="4685660" cy="356144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pPr/>
              <a:t>1/17/2022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3" name="Rectangle 12"/>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3847542615"/>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7"/>
        <p:cNvGrpSpPr/>
        <p:nvPr/>
      </p:nvGrpSpPr>
      <p:grpSpPr>
        <a:xfrm>
          <a:off x="0" y="0"/>
          <a:ext cx="0" cy="0"/>
          <a:chOff x="0" y="0"/>
          <a:chExt cx="0" cy="0"/>
        </a:xfrm>
      </p:grpSpPr>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extLst>
      <p:ext uri="{BB962C8B-B14F-4D97-AF65-F5344CB8AC3E}">
        <p14:creationId xmlns:p14="http://schemas.microsoft.com/office/powerpoint/2010/main" xmlns="" val="2934661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extLst>
      <p:ext uri="{BB962C8B-B14F-4D97-AF65-F5344CB8AC3E}">
        <p14:creationId xmlns:p14="http://schemas.microsoft.com/office/powerpoint/2010/main" xmlns="" val="4148410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pPr/>
              <a:t>1/17/2022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1387253376"/>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55"/>
        <p:cNvGrpSpPr/>
        <p:nvPr/>
      </p:nvGrpSpPr>
      <p:grpSpPr>
        <a:xfrm>
          <a:off x="0" y="0"/>
          <a:ext cx="0" cy="0"/>
          <a:chOff x="0" y="0"/>
          <a:chExt cx="0" cy="0"/>
        </a:xfrm>
      </p:grpSpPr>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extLst>
      <p:ext uri="{BB962C8B-B14F-4D97-AF65-F5344CB8AC3E}">
        <p14:creationId xmlns:p14="http://schemas.microsoft.com/office/powerpoint/2010/main" xmlns="" val="3939791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1779"/>
            <a:ext cx="9144000" cy="5150270"/>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8" y="2008234"/>
            <a:ext cx="3263267" cy="1712868"/>
          </a:xfrm>
        </p:spPr>
        <p:txBody>
          <a:bodyPr anchor="ctr"/>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5171669" y="2008234"/>
            <a:ext cx="2816534" cy="1712867"/>
          </a:xfrm>
        </p:spPr>
        <p:txBody>
          <a:bodyPr anchor="ctr"/>
          <a:lstStyle>
            <a:lvl1pPr marL="0" indent="0" algn="l">
              <a:buNone/>
              <a:defRPr sz="1500" cap="all">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pPr/>
              <a:t>1/17/2022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5" name="Rectangle 14"/>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228741347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66215" y="1952625"/>
            <a:ext cx="3618869" cy="256222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6535" y="1952625"/>
            <a:ext cx="3618869" cy="256222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pPr/>
              <a:t>1/17/2022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119830133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66216" y="1952625"/>
            <a:ext cx="3618868"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66215" y="2384822"/>
            <a:ext cx="3618869" cy="213002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56535" y="1952625"/>
            <a:ext cx="3618869"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56533" y="2384822"/>
            <a:ext cx="3618869" cy="213002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pPr/>
              <a:t>1/17/2022</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147811047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pPr/>
              <a:t>1/17/2022</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206068545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pPr/>
              <a:t>1/17/2022</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7" name="Rectangle 6"/>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2282349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1779"/>
            <a:ext cx="9144000" cy="5150270"/>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971550"/>
            <a:ext cx="2094869" cy="1200150"/>
          </a:xfrm>
        </p:spPr>
        <p:txBody>
          <a:bodyPr anchor="b"/>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4335860" y="1085850"/>
            <a:ext cx="3892549" cy="3429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866216" y="2171701"/>
            <a:ext cx="2094869" cy="2346959"/>
          </a:xfrm>
        </p:spPr>
        <p:txBody>
          <a:bodyPr/>
          <a:lstStyle>
            <a:lvl1pPr marL="0" indent="0">
              <a:buNone/>
              <a:defRPr sz="1050">
                <a:solidFill>
                  <a:schemeClr val="accent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pPr/>
              <a:t>1/17/2022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5" name="Rectangle 14"/>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337772149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1779"/>
            <a:ext cx="9144000" cy="5150270"/>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5430" y="1269999"/>
            <a:ext cx="2895195" cy="1301751"/>
          </a:xfrm>
        </p:spPr>
        <p:txBody>
          <a:bodyPr anchor="b">
            <a:normAutofit/>
          </a:bodyPr>
          <a:lstStyle>
            <a:lvl1pPr algn="l">
              <a:defRPr sz="27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4910903" y="857250"/>
            <a:ext cx="2420395"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bwMode="gray">
          <a:xfrm>
            <a:off x="866216" y="2743200"/>
            <a:ext cx="2894409" cy="1028700"/>
          </a:xfrm>
        </p:spPr>
        <p:txBody>
          <a:bodyPr>
            <a:normAutofit/>
          </a:bodyPr>
          <a:lstStyle>
            <a:lvl1pPr marL="0" indent="0">
              <a:buNone/>
              <a:defRPr sz="1050">
                <a:solidFill>
                  <a:schemeClr val="accent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pPr/>
              <a:t>1/17/2022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341628147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1779"/>
            <a:ext cx="9144000" cy="5150270"/>
            <a:chOff x="0" y="-2373"/>
            <a:chExt cx="12192000" cy="6867027"/>
          </a:xfrm>
        </p:grpSpPr>
        <p:sp>
          <p:nvSpPr>
            <p:cNvPr id="26" name="Rectangle 25"/>
            <p:cNvSpPr/>
            <p:nvPr/>
          </p:nvSpPr>
          <p:spPr>
            <a:xfrm>
              <a:off x="0" y="0"/>
              <a:ext cx="12192000" cy="6858000"/>
            </a:xfrm>
            <a:prstGeom prst="rect">
              <a:avLst/>
            </a:prstGeom>
            <a:blipFill>
              <a:blip r:embed="rId2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866215" y="730251"/>
            <a:ext cx="6571060" cy="53022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866216" y="1952625"/>
            <a:ext cx="6571059" cy="25622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88204" y="4795546"/>
            <a:ext cx="742949" cy="228599"/>
          </a:xfrm>
          <a:prstGeom prst="rect">
            <a:avLst/>
          </a:prstGeom>
        </p:spPr>
        <p:txBody>
          <a:bodyPr vert="horz" lIns="91440" tIns="45720" rIns="91440" bIns="45720" rtlCol="0" anchor="t"/>
          <a:lstStyle>
            <a:lvl1pPr algn="r">
              <a:defRPr sz="750" b="1" i="0">
                <a:solidFill>
                  <a:schemeClr val="accent1"/>
                </a:solidFill>
              </a:defRPr>
            </a:lvl1pPr>
          </a:lstStyle>
          <a:p>
            <a:fld id="{2BE451C3-0FF4-47C4-B829-773ADF60F88C}" type="datetimeFigureOut">
              <a:rPr lang="en-US" smtClean="0"/>
              <a:pPr/>
              <a:t>1/17/2022</a:t>
            </a:fld>
            <a:endParaRPr lang="en-US" dirty="0"/>
          </a:p>
        </p:txBody>
      </p:sp>
      <p:sp>
        <p:nvSpPr>
          <p:cNvPr id="5" name="Footer Placeholder 4"/>
          <p:cNvSpPr>
            <a:spLocks noGrp="1"/>
          </p:cNvSpPr>
          <p:nvPr>
            <p:ph type="ftr" sz="quarter" idx="3"/>
          </p:nvPr>
        </p:nvSpPr>
        <p:spPr>
          <a:xfrm>
            <a:off x="396269" y="4793879"/>
            <a:ext cx="2894846" cy="228601"/>
          </a:xfrm>
          <a:prstGeom prst="rect">
            <a:avLst/>
          </a:prstGeom>
        </p:spPr>
        <p:txBody>
          <a:bodyPr vert="horz" lIns="91440" tIns="45720" rIns="91440" bIns="45720" rtlCol="0" anchor="b"/>
          <a:lstStyle>
            <a:lvl1pPr algn="l">
              <a:defRPr sz="750" b="1" i="0">
                <a:solidFill>
                  <a:schemeClr val="accent1"/>
                </a:solidFill>
                <a:latin typeface="+mn-lt"/>
              </a:defRPr>
            </a:lvl1pPr>
          </a:lstStyle>
          <a:p>
            <a:r>
              <a:rPr lang="en-US"/>
              <a:t>
              </a:t>
            </a:r>
            <a:endParaRPr lang="en-US" dirty="0"/>
          </a:p>
        </p:txBody>
      </p:sp>
      <p:sp>
        <p:nvSpPr>
          <p:cNvPr id="22" name="Rectangle 21"/>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7764406" y="221797"/>
            <a:ext cx="628649" cy="575765"/>
          </a:xfrm>
          <a:prstGeom prst="rect">
            <a:avLst/>
          </a:prstGeom>
        </p:spPr>
        <p:txBody>
          <a:bodyPr vert="horz" lIns="91440" tIns="45720" rIns="91440" bIns="45720" rtlCol="0" anchor="b"/>
          <a:lstStyle>
            <a:lvl1pPr algn="ctr">
              <a:defRPr sz="2100" b="0" i="0">
                <a:solidFill>
                  <a:schemeClr val="bg1"/>
                </a:solidFill>
                <a:latin typeface="+mn-lt"/>
              </a:defRPr>
            </a:lvl1p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xmlns="" val="2411280649"/>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Lst>
  <p:hf sldNum="0" hdr="0" ftr="0" dt="0"/>
  <p:txStyles>
    <p:titleStyle>
      <a:lvl1pPr algn="l" defTabSz="342900" rtl="0" eaLnBrk="1" latinLnBrk="0" hangingPunct="1">
        <a:spcBef>
          <a:spcPct val="0"/>
        </a:spcBef>
        <a:buNone/>
        <a:defRPr sz="27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b="0" i="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9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                    Summer Training</a:t>
            </a:r>
            <a:endParaRPr sz="3000" dirty="0"/>
          </a:p>
          <a:p>
            <a:pPr marL="0" lvl="0" indent="0" algn="l" rtl="0">
              <a:spcBef>
                <a:spcPts val="0"/>
              </a:spcBef>
              <a:spcAft>
                <a:spcPts val="0"/>
              </a:spcAft>
              <a:buNone/>
            </a:pPr>
            <a:endParaRPr sz="3000" dirty="0"/>
          </a:p>
          <a:p>
            <a:pPr lvl="0">
              <a:spcBef>
                <a:spcPts val="0"/>
              </a:spcBef>
            </a:pPr>
            <a:r>
              <a:rPr lang="en" sz="3000" dirty="0"/>
              <a:t>TOPIC </a:t>
            </a:r>
            <a:r>
              <a:rPr lang="en" sz="3000" dirty="0" smtClean="0"/>
              <a:t>–</a:t>
            </a:r>
            <a:r>
              <a:rPr lang="en-US" sz="3200" dirty="0" smtClean="0"/>
              <a:t>Hotel Management System</a:t>
            </a:r>
            <a:endParaRPr sz="3000" dirty="0"/>
          </a:p>
        </p:txBody>
      </p:sp>
      <p:sp>
        <p:nvSpPr>
          <p:cNvPr id="87" name="Google Shape;87;p13"/>
          <p:cNvSpPr txBox="1">
            <a:spLocks noGrp="1"/>
          </p:cNvSpPr>
          <p:nvPr>
            <p:ph type="subTitle" idx="1"/>
          </p:nvPr>
        </p:nvSpPr>
        <p:spPr>
          <a:xfrm>
            <a:off x="4042600" y="3781025"/>
            <a:ext cx="4375200" cy="103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bg1"/>
                </a:solidFill>
              </a:rPr>
              <a:t>Made and Submitted by - </a:t>
            </a:r>
            <a:endParaRPr dirty="0">
              <a:solidFill>
                <a:schemeClr val="bg1"/>
              </a:solidFill>
            </a:endParaRPr>
          </a:p>
          <a:p>
            <a:pPr marL="0" lvl="0" indent="0" algn="r" rtl="0">
              <a:spcBef>
                <a:spcPts val="0"/>
              </a:spcBef>
              <a:spcAft>
                <a:spcPts val="0"/>
              </a:spcAft>
              <a:buNone/>
            </a:pPr>
            <a:r>
              <a:rPr lang="en" dirty="0" smtClean="0">
                <a:solidFill>
                  <a:schemeClr val="bg1"/>
                </a:solidFill>
              </a:rPr>
              <a:t>ARUN </a:t>
            </a:r>
            <a:endParaRPr dirty="0">
              <a:solidFill>
                <a:schemeClr val="bg1"/>
              </a:solidFill>
            </a:endParaRPr>
          </a:p>
          <a:p>
            <a:pPr marL="0" lvl="0" indent="0" algn="r" rtl="0">
              <a:spcBef>
                <a:spcPts val="0"/>
              </a:spcBef>
              <a:spcAft>
                <a:spcPts val="0"/>
              </a:spcAft>
              <a:buNone/>
            </a:pPr>
            <a:r>
              <a:rPr lang="en" dirty="0">
                <a:solidFill>
                  <a:schemeClr val="bg1"/>
                </a:solidFill>
              </a:rPr>
              <a:t>Under the guidance </a:t>
            </a:r>
            <a:r>
              <a:rPr lang="en" dirty="0" smtClean="0">
                <a:solidFill>
                  <a:schemeClr val="bg1"/>
                </a:solidFill>
              </a:rPr>
              <a:t>of</a:t>
            </a:r>
          </a:p>
          <a:p>
            <a:pPr marL="0" lvl="0" indent="0" algn="r" rtl="0">
              <a:spcBef>
                <a:spcPts val="0"/>
              </a:spcBef>
              <a:spcAft>
                <a:spcPts val="0"/>
              </a:spcAft>
              <a:buNone/>
            </a:pPr>
            <a:r>
              <a:rPr lang="en" dirty="0" smtClean="0">
                <a:solidFill>
                  <a:schemeClr val="bg1"/>
                </a:solidFill>
              </a:rPr>
              <a:t>Mr.vikas kuchhal</a:t>
            </a:r>
          </a:p>
          <a:p>
            <a:pPr marL="0" lvl="0" indent="0" algn="r" rtl="0">
              <a:spcBef>
                <a:spcPts val="0"/>
              </a:spcBef>
              <a:spcAft>
                <a:spcPts val="0"/>
              </a:spcAft>
              <a:buNone/>
            </a:pPr>
            <a:r>
              <a:rPr lang="en" dirty="0" smtClean="0">
                <a:solidFill>
                  <a:schemeClr val="bg1"/>
                </a:solidFill>
              </a:rPr>
              <a:t> </a:t>
            </a:r>
            <a:endParaRPr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441434"/>
            <a:ext cx="7688700" cy="903890"/>
          </a:xfrm>
        </p:spPr>
        <p:txBody>
          <a:bodyPr/>
          <a:lstStyle/>
          <a:p>
            <a:r>
              <a:rPr lang="en-IN" dirty="0" smtClean="0"/>
              <a:t> </a:t>
            </a:r>
            <a:endParaRPr lang="en-US" dirty="0"/>
          </a:p>
        </p:txBody>
      </p:sp>
      <p:sp>
        <p:nvSpPr>
          <p:cNvPr id="3" name="Text Placeholder 2"/>
          <p:cNvSpPr>
            <a:spLocks noGrp="1"/>
          </p:cNvSpPr>
          <p:nvPr>
            <p:ph type="body" idx="1"/>
          </p:nvPr>
        </p:nvSpPr>
        <p:spPr>
          <a:xfrm>
            <a:off x="729450" y="1786758"/>
            <a:ext cx="7688700" cy="2995449"/>
          </a:xfrm>
        </p:spPr>
        <p:txBody>
          <a:bodyPr/>
          <a:lstStyle/>
          <a:p>
            <a:r>
              <a:rPr lang="en-US" sz="2000" b="1" dirty="0" smtClean="0"/>
              <a:t>Proposed System:</a:t>
            </a:r>
          </a:p>
          <a:p>
            <a:endParaRPr lang="en-US" sz="2000" dirty="0" smtClean="0"/>
          </a:p>
          <a:p>
            <a:r>
              <a:rPr lang="en-US" sz="2000" dirty="0" smtClean="0"/>
              <a:t>Proposed system is the computerized version of the existing system which provides easy and quick access over the data. Keeping the records of admission of Resident properly so that facilities provided by Hotels are fully utilized in effective and efficient manner.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599089"/>
            <a:ext cx="7688700" cy="714703"/>
          </a:xfrm>
        </p:spPr>
        <p:txBody>
          <a:bodyPr>
            <a:normAutofit/>
          </a:bodyPr>
          <a:lstStyle/>
          <a:p>
            <a:r>
              <a:rPr lang="en" dirty="0" smtClean="0">
                <a:solidFill>
                  <a:schemeClr val="bg1"/>
                </a:solidFill>
              </a:rPr>
              <a:t>Disadvantages:</a:t>
            </a:r>
            <a:endParaRPr lang="en-US" dirty="0"/>
          </a:p>
        </p:txBody>
      </p:sp>
      <p:sp>
        <p:nvSpPr>
          <p:cNvPr id="3" name="Text Placeholder 2"/>
          <p:cNvSpPr>
            <a:spLocks noGrp="1"/>
          </p:cNvSpPr>
          <p:nvPr>
            <p:ph type="body" idx="1"/>
          </p:nvPr>
        </p:nvSpPr>
        <p:spPr>
          <a:xfrm>
            <a:off x="729450" y="1755228"/>
            <a:ext cx="7688700" cy="2942896"/>
          </a:xfrm>
        </p:spPr>
        <p:txBody>
          <a:bodyPr/>
          <a:lstStyle/>
          <a:p>
            <a:pPr fontAlgn="base"/>
            <a:r>
              <a:rPr lang="en-US" sz="2000" dirty="0" smtClean="0"/>
              <a:t>Time consuming</a:t>
            </a:r>
          </a:p>
          <a:p>
            <a:pPr fontAlgn="base"/>
            <a:r>
              <a:rPr lang="en-US" sz="2000" dirty="0" smtClean="0"/>
              <a:t>Inaccuracy of data</a:t>
            </a:r>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620110"/>
            <a:ext cx="7688700" cy="683173"/>
          </a:xfrm>
        </p:spPr>
        <p:txBody>
          <a:bodyPr/>
          <a:lstStyle/>
          <a:p>
            <a:r>
              <a:rPr lang="en" dirty="0" smtClean="0">
                <a:solidFill>
                  <a:schemeClr val="bg1"/>
                </a:solidFill>
              </a:rPr>
              <a:t>Advantages:</a:t>
            </a:r>
            <a:endParaRPr lang="en-US" dirty="0"/>
          </a:p>
        </p:txBody>
      </p:sp>
      <p:sp>
        <p:nvSpPr>
          <p:cNvPr id="3" name="Text Placeholder 2"/>
          <p:cNvSpPr>
            <a:spLocks noGrp="1"/>
          </p:cNvSpPr>
          <p:nvPr>
            <p:ph type="body" idx="1"/>
          </p:nvPr>
        </p:nvSpPr>
        <p:spPr/>
        <p:txBody>
          <a:bodyPr/>
          <a:lstStyle/>
          <a:p>
            <a:pPr fontAlgn="base"/>
            <a:r>
              <a:rPr lang="en-US" sz="2400" dirty="0" smtClean="0"/>
              <a:t>Less Time consuming</a:t>
            </a:r>
          </a:p>
          <a:p>
            <a:pPr fontAlgn="base"/>
            <a:r>
              <a:rPr lang="en-US" sz="2400" dirty="0" smtClean="0"/>
              <a:t>Maintain accuracy</a:t>
            </a:r>
          </a:p>
          <a:p>
            <a:endParaRPr lang="en-US"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27650" y="60640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Hardware specifications:</a:t>
            </a:r>
            <a:endParaRPr dirty="0">
              <a:solidFill>
                <a:schemeClr val="bg1"/>
              </a:solidFill>
            </a:endParaRPr>
          </a:p>
        </p:txBody>
      </p:sp>
      <p:sp>
        <p:nvSpPr>
          <p:cNvPr id="111" name="Google Shape;111;p17"/>
          <p:cNvSpPr txBox="1">
            <a:spLocks noGrp="1"/>
          </p:cNvSpPr>
          <p:nvPr>
            <p:ph type="body" idx="1"/>
          </p:nvPr>
        </p:nvSpPr>
        <p:spPr>
          <a:xfrm>
            <a:off x="738161" y="1647573"/>
            <a:ext cx="7688700" cy="3495927"/>
          </a:xfrm>
          <a:prstGeom prst="rect">
            <a:avLst/>
          </a:prstGeom>
        </p:spPr>
        <p:txBody>
          <a:bodyPr spcFirstLastPara="1" wrap="square" lIns="91425" tIns="91425" rIns="91425" bIns="91425" anchor="t" anchorCtr="0">
            <a:noAutofit/>
          </a:bodyPr>
          <a:lstStyle/>
          <a:p>
            <a:pPr fontAlgn="base"/>
            <a:endParaRPr lang="en-US" sz="1800" dirty="0" smtClean="0"/>
          </a:p>
          <a:p>
            <a:pPr fontAlgn="base"/>
            <a:r>
              <a:rPr lang="en-US" sz="1800" dirty="0" smtClean="0"/>
              <a:t>AWT API was introduced in JDK 1.0. Most of the AWT components have become obsolete and should be replaced by newer Swing components.</a:t>
            </a:r>
          </a:p>
          <a:p>
            <a:pPr fontAlgn="base"/>
            <a:endParaRPr lang="en-US" sz="1800" dirty="0" smtClean="0"/>
          </a:p>
          <a:p>
            <a:pPr fontAlgn="base"/>
            <a:r>
              <a:rPr lang="en-US" sz="1800" dirty="0" smtClean="0"/>
              <a:t>Swing API, a much more comprehensive set of graphics libraries that enhances the AWT, was introduced as part of Java Foundation Classes (JFC) after the release of JDK 1.1. JFC consists of Swing, Java2D, Accessibility, Internationalization, and Pluggable Look-and-Feel </a:t>
            </a:r>
            <a:endParaRPr sz="1800" smtClean="0">
              <a:solidFill>
                <a:schemeClr val="dk2"/>
              </a:solidFill>
            </a:endParaRPr>
          </a:p>
          <a:p>
            <a:pPr marL="0" lvl="0" indent="0" algn="l" rtl="0">
              <a:lnSpc>
                <a:spcPct val="100000"/>
              </a:lnSpc>
              <a:spcBef>
                <a:spcPts val="0"/>
              </a:spcBef>
              <a:spcAft>
                <a:spcPts val="0"/>
              </a:spcAft>
              <a:buNone/>
            </a:pPr>
            <a:endParaRPr sz="1800" b="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483476"/>
            <a:ext cx="7688700" cy="914400"/>
          </a:xfrm>
        </p:spPr>
        <p:txBody>
          <a:bodyPr/>
          <a:lstStyle/>
          <a:p>
            <a:r>
              <a:rPr lang="en" dirty="0" smtClean="0">
                <a:solidFill>
                  <a:prstClr val="white"/>
                </a:solidFill>
              </a:rPr>
              <a:t>Software specifications </a:t>
            </a:r>
            <a:r>
              <a:rPr lang="en-US" sz="1800" b="1" dirty="0" smtClean="0">
                <a:solidFill>
                  <a:prstClr val="white"/>
                </a:solidFill>
                <a:latin typeface="Raleway"/>
                <a:sym typeface="Raleway"/>
              </a:rPr>
              <a:t>:</a:t>
            </a:r>
            <a:r>
              <a:rPr lang="en-US" sz="1200" dirty="0" smtClean="0"/>
              <a:t/>
            </a:r>
            <a:br>
              <a:rPr lang="en-US" sz="1200" dirty="0" smtClean="0"/>
            </a:br>
            <a:endParaRPr lang="en-US" dirty="0"/>
          </a:p>
        </p:txBody>
      </p:sp>
      <p:sp>
        <p:nvSpPr>
          <p:cNvPr id="3" name="Text Placeholder 2"/>
          <p:cNvSpPr>
            <a:spLocks noGrp="1"/>
          </p:cNvSpPr>
          <p:nvPr>
            <p:ph type="body" idx="1"/>
          </p:nvPr>
        </p:nvSpPr>
        <p:spPr>
          <a:xfrm>
            <a:off x="729450" y="1755228"/>
            <a:ext cx="7688700" cy="3058510"/>
          </a:xfrm>
        </p:spPr>
        <p:txBody>
          <a:bodyPr/>
          <a:lstStyle/>
          <a:p>
            <a:endParaRPr lang="en-IN" dirty="0" smtClean="0"/>
          </a:p>
          <a:p>
            <a:r>
              <a:rPr lang="en-US" sz="2000" dirty="0" smtClean="0"/>
              <a:t>Programming Language      </a:t>
            </a:r>
          </a:p>
          <a:p>
            <a:r>
              <a:rPr lang="en-US" sz="2000" dirty="0" smtClean="0"/>
              <a:t>   Java</a:t>
            </a:r>
          </a:p>
          <a:p>
            <a:endParaRPr lang="en-US" sz="2000" dirty="0" smtClean="0"/>
          </a:p>
          <a:p>
            <a:r>
              <a:rPr lang="en-US" sz="2000" dirty="0" smtClean="0"/>
              <a:t>Back End Tool                    </a:t>
            </a:r>
          </a:p>
          <a:p>
            <a:r>
              <a:rPr lang="en-US" sz="2000" dirty="0" smtClean="0"/>
              <a:t>  </a:t>
            </a:r>
            <a:r>
              <a:rPr lang="en-US" sz="2000" dirty="0" err="1" smtClean="0"/>
              <a:t>MySql</a:t>
            </a:r>
            <a:r>
              <a:rPr lang="en-US" sz="2000" dirty="0" smtClean="0"/>
              <a:t> 5.5 command line </a:t>
            </a:r>
            <a:r>
              <a:rPr lang="en-US" sz="2000" dirty="0" smtClean="0"/>
              <a:t>client</a:t>
            </a:r>
          </a:p>
          <a:p>
            <a:endParaRPr lang="en-US" sz="2000" dirty="0" smtClean="0"/>
          </a:p>
          <a:p>
            <a:r>
              <a:rPr lang="en-US" sz="2000" dirty="0" smtClean="0"/>
              <a:t>IDE</a:t>
            </a:r>
          </a:p>
          <a:p>
            <a:r>
              <a:rPr lang="en-US" sz="2000" dirty="0" err="1" smtClean="0"/>
              <a:t>NetBeans</a:t>
            </a:r>
            <a:r>
              <a:rPr lang="en-US" sz="2000" dirty="0" smtClean="0"/>
              <a:t> 12.4</a:t>
            </a:r>
            <a:r>
              <a:rPr lang="en-US" sz="2000" dirty="0" smtClean="0"/>
              <a:t/>
            </a:r>
            <a:br>
              <a:rPr lang="en-US" sz="2000" dirty="0" smtClean="0"/>
            </a:br>
            <a:endParaRPr lang="en-US" sz="2000" b="1" dirty="0" smtClean="0"/>
          </a:p>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672662"/>
            <a:ext cx="7688700" cy="683172"/>
          </a:xfrm>
        </p:spPr>
        <p:txBody>
          <a:bodyPr/>
          <a:lstStyle/>
          <a:p>
            <a:r>
              <a:rPr lang="en" dirty="0" smtClean="0">
                <a:solidFill>
                  <a:schemeClr val="bg1"/>
                </a:solidFill>
              </a:rPr>
              <a:t>Databases Tables:</a:t>
            </a:r>
            <a:endParaRPr lang="en-US" dirty="0"/>
          </a:p>
        </p:txBody>
      </p:sp>
      <p:sp>
        <p:nvSpPr>
          <p:cNvPr id="3" name="Text Placeholder 2"/>
          <p:cNvSpPr>
            <a:spLocks noGrp="1"/>
          </p:cNvSpPr>
          <p:nvPr>
            <p:ph type="body" idx="1"/>
          </p:nvPr>
        </p:nvSpPr>
        <p:spPr>
          <a:xfrm>
            <a:off x="380999" y="1415143"/>
            <a:ext cx="8414657" cy="3450771"/>
          </a:xfrm>
        </p:spPr>
        <p:txBody>
          <a:bodyPr/>
          <a:lstStyle/>
          <a:p>
            <a:pPr marL="603250" indent="-457200">
              <a:buFont typeface="+mj-lt"/>
              <a:buAutoNum type="arabicParenR"/>
            </a:pPr>
            <a:endParaRPr lang="en-US" sz="2000" b="1" dirty="0" smtClean="0"/>
          </a:p>
          <a:p>
            <a:pPr marL="603250" indent="-457200"/>
            <a:r>
              <a:rPr lang="en-US" sz="2000" b="1" dirty="0" smtClean="0"/>
              <a:t>Customer</a:t>
            </a:r>
            <a:endParaRPr lang="en-US" sz="2000" b="1" dirty="0"/>
          </a:p>
        </p:txBody>
      </p:sp>
      <p:graphicFrame>
        <p:nvGraphicFramePr>
          <p:cNvPr id="4" name="Table 3"/>
          <p:cNvGraphicFramePr>
            <a:graphicFrameLocks noGrp="1"/>
          </p:cNvGraphicFramePr>
          <p:nvPr/>
        </p:nvGraphicFramePr>
        <p:xfrm>
          <a:off x="2775857" y="1578428"/>
          <a:ext cx="6096000" cy="3345929"/>
        </p:xfrm>
        <a:graphic>
          <a:graphicData uri="http://schemas.openxmlformats.org/drawingml/2006/table">
            <a:tbl>
              <a:tblPr firstRow="1" bandRow="1">
                <a:tableStyleId>{5C22544A-7EE6-4342-B048-85BDC9FD1C3A}</a:tableStyleId>
              </a:tblPr>
              <a:tblGrid>
                <a:gridCol w="2032000"/>
                <a:gridCol w="2032000"/>
                <a:gridCol w="2032000"/>
              </a:tblGrid>
              <a:tr h="419849">
                <a:tc>
                  <a:txBody>
                    <a:bodyPr/>
                    <a:lstStyle/>
                    <a:p>
                      <a:pPr algn="just" rtl="0" fontAlgn="t">
                        <a:spcBef>
                          <a:spcPts val="0"/>
                        </a:spcBef>
                        <a:spcAft>
                          <a:spcPts val="0"/>
                        </a:spcAft>
                      </a:pPr>
                      <a:r>
                        <a:rPr lang="en-US" sz="1800" b="1" i="0" u="none" strike="noStrike" dirty="0">
                          <a:solidFill>
                            <a:srgbClr val="000000"/>
                          </a:solidFill>
                          <a:latin typeface="Times New Roman"/>
                        </a:rPr>
                        <a:t>Field</a:t>
                      </a:r>
                      <a:endParaRPr lang="en-US" dirty="0"/>
                    </a:p>
                  </a:txBody>
                  <a:tcPr marL="68580" marR="68580"/>
                </a:tc>
                <a:tc>
                  <a:txBody>
                    <a:bodyPr/>
                    <a:lstStyle/>
                    <a:p>
                      <a:pPr algn="just" rtl="0" fontAlgn="t">
                        <a:spcBef>
                          <a:spcPts val="0"/>
                        </a:spcBef>
                        <a:spcAft>
                          <a:spcPts val="0"/>
                        </a:spcAft>
                      </a:pPr>
                      <a:r>
                        <a:rPr lang="en-US" sz="1800" b="1" i="0" u="none" strike="noStrike" dirty="0" err="1">
                          <a:solidFill>
                            <a:srgbClr val="000000"/>
                          </a:solidFill>
                          <a:latin typeface="Times New Roman"/>
                        </a:rPr>
                        <a:t>Datatype</a:t>
                      </a:r>
                      <a:endParaRPr lang="en-US" dirty="0"/>
                    </a:p>
                  </a:txBody>
                  <a:tcPr marL="68580" marR="68580"/>
                </a:tc>
                <a:tc>
                  <a:txBody>
                    <a:bodyPr/>
                    <a:lstStyle/>
                    <a:p>
                      <a:pPr algn="just" rtl="0" fontAlgn="t">
                        <a:spcBef>
                          <a:spcPts val="0"/>
                        </a:spcBef>
                        <a:spcAft>
                          <a:spcPts val="0"/>
                        </a:spcAft>
                      </a:pPr>
                      <a:r>
                        <a:rPr lang="en-US" sz="1800" b="1" i="0" u="none" strike="noStrike" dirty="0" smtClean="0">
                          <a:solidFill>
                            <a:srgbClr val="000000"/>
                          </a:solidFill>
                          <a:latin typeface="Times New Roman"/>
                        </a:rPr>
                        <a:t>Constraint</a:t>
                      </a:r>
                      <a:endParaRPr lang="en-US" dirty="0"/>
                    </a:p>
                  </a:txBody>
                  <a:tcPr marL="68580" marR="68580"/>
                </a:tc>
              </a:tr>
              <a:tr h="340811">
                <a:tc>
                  <a:txBody>
                    <a:bodyPr/>
                    <a:lstStyle/>
                    <a:p>
                      <a:pPr algn="just" rtl="0" fontAlgn="t">
                        <a:spcBef>
                          <a:spcPts val="0"/>
                        </a:spcBef>
                        <a:spcAft>
                          <a:spcPts val="0"/>
                        </a:spcAft>
                      </a:pPr>
                      <a:r>
                        <a:rPr lang="en-US" sz="1800" b="0" i="0" u="none" strike="noStrike">
                          <a:solidFill>
                            <a:srgbClr val="000000"/>
                          </a:solidFill>
                          <a:latin typeface="Times New Roman"/>
                        </a:rPr>
                        <a:t>id</a:t>
                      </a:r>
                      <a:endParaRPr lang="en-US"/>
                    </a:p>
                  </a:txBody>
                  <a:tcPr marL="68580" marR="68580"/>
                </a:tc>
                <a:tc>
                  <a:txBody>
                    <a:bodyPr/>
                    <a:lstStyle/>
                    <a:p>
                      <a:pPr algn="just"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algn="just" rtl="0" fontAlgn="t">
                        <a:spcBef>
                          <a:spcPts val="0"/>
                        </a:spcBef>
                        <a:spcAft>
                          <a:spcPts val="0"/>
                        </a:spcAft>
                      </a:pPr>
                      <a:r>
                        <a:rPr lang="en-US" sz="1800" b="0" i="0" u="none" strike="noStrike" smtClean="0">
                          <a:solidFill>
                            <a:srgbClr val="000000"/>
                          </a:solidFill>
                          <a:latin typeface="Times New Roman"/>
                        </a:rPr>
                        <a:t>NN</a:t>
                      </a:r>
                      <a:endParaRPr lang="en-US" dirty="0"/>
                    </a:p>
                  </a:txBody>
                  <a:tcPr marL="68580" marR="68580"/>
                </a:tc>
              </a:tr>
              <a:tr h="340811">
                <a:tc>
                  <a:txBody>
                    <a:bodyPr/>
                    <a:lstStyle/>
                    <a:p>
                      <a:pPr algn="just" rtl="0" fontAlgn="t">
                        <a:spcBef>
                          <a:spcPts val="0"/>
                        </a:spcBef>
                        <a:spcAft>
                          <a:spcPts val="0"/>
                        </a:spcAft>
                      </a:pPr>
                      <a:r>
                        <a:rPr lang="en-US" sz="1800" b="0" i="0" u="none" strike="noStrike">
                          <a:solidFill>
                            <a:srgbClr val="000000"/>
                          </a:solidFill>
                          <a:latin typeface="Times New Roman"/>
                        </a:rPr>
                        <a:t>number</a:t>
                      </a:r>
                      <a:endParaRPr lang="en-US"/>
                    </a:p>
                  </a:txBody>
                  <a:tcPr marL="68580" marR="68580"/>
                </a:tc>
                <a:tc>
                  <a:txBody>
                    <a:bodyPr/>
                    <a:lstStyle/>
                    <a:p>
                      <a:pPr algn="just" rtl="0" fontAlgn="t">
                        <a:spcBef>
                          <a:spcPts val="0"/>
                        </a:spcBef>
                        <a:spcAft>
                          <a:spcPts val="0"/>
                        </a:spcAft>
                      </a:pPr>
                      <a:r>
                        <a:rPr lang="en-US" sz="1800" b="0" i="0" u="none" strike="noStrike">
                          <a:solidFill>
                            <a:srgbClr val="000000"/>
                          </a:solidFill>
                          <a:latin typeface="Times New Roman"/>
                        </a:rPr>
                        <a:t>Numeric(30)</a:t>
                      </a:r>
                      <a:endParaRPr lang="en-US"/>
                    </a:p>
                  </a:txBody>
                  <a:tcPr marL="68580" marR="68580"/>
                </a:tc>
                <a:tc>
                  <a:txBody>
                    <a:bodyPr/>
                    <a:lstStyle/>
                    <a:p>
                      <a:pPr algn="just" rtl="0" fontAlgn="t">
                        <a:spcBef>
                          <a:spcPts val="0"/>
                        </a:spcBef>
                        <a:spcAft>
                          <a:spcPts val="0"/>
                        </a:spcAft>
                      </a:pPr>
                      <a:r>
                        <a:rPr lang="en-US" sz="1800" b="0" i="0" u="none" strike="noStrike" dirty="0" smtClean="0">
                          <a:solidFill>
                            <a:srgbClr val="000000"/>
                          </a:solidFill>
                          <a:latin typeface="Times New Roman"/>
                        </a:rPr>
                        <a:t>PK</a:t>
                      </a:r>
                      <a:endParaRPr lang="en-US" dirty="0"/>
                    </a:p>
                  </a:txBody>
                  <a:tcPr marL="68580" marR="68580"/>
                </a:tc>
              </a:tr>
              <a:tr h="340811">
                <a:tc>
                  <a:txBody>
                    <a:bodyPr/>
                    <a:lstStyle/>
                    <a:p>
                      <a:pPr algn="just" rtl="0" fontAlgn="t">
                        <a:spcBef>
                          <a:spcPts val="0"/>
                        </a:spcBef>
                        <a:spcAft>
                          <a:spcPts val="0"/>
                        </a:spcAft>
                      </a:pPr>
                      <a:r>
                        <a:rPr lang="en-US" sz="1800" b="0" i="0" u="none" strike="noStrike">
                          <a:solidFill>
                            <a:srgbClr val="000000"/>
                          </a:solidFill>
                          <a:latin typeface="Times New Roman"/>
                        </a:rPr>
                        <a:t>name</a:t>
                      </a:r>
                      <a:endParaRPr lang="en-US"/>
                    </a:p>
                  </a:txBody>
                  <a:tcPr marL="68580" marR="68580"/>
                </a:tc>
                <a:tc>
                  <a:txBody>
                    <a:bodyPr/>
                    <a:lstStyle/>
                    <a:p>
                      <a:pPr algn="just"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algn="just" rtl="0" fontAlgn="t">
                        <a:spcBef>
                          <a:spcPts val="0"/>
                        </a:spcBef>
                        <a:spcAft>
                          <a:spcPts val="0"/>
                        </a:spcAft>
                      </a:pPr>
                      <a:r>
                        <a:rPr lang="en-US" sz="1800" b="0" i="0" u="none" strike="noStrike" smtClean="0">
                          <a:solidFill>
                            <a:srgbClr val="000000"/>
                          </a:solidFill>
                          <a:latin typeface="Times New Roman"/>
                        </a:rPr>
                        <a:t>NN</a:t>
                      </a:r>
                      <a:endParaRPr lang="en-US"/>
                    </a:p>
                  </a:txBody>
                  <a:tcPr marL="68580" marR="68580"/>
                </a:tc>
              </a:tr>
              <a:tr h="340811">
                <a:tc>
                  <a:txBody>
                    <a:bodyPr/>
                    <a:lstStyle/>
                    <a:p>
                      <a:pPr algn="just" rtl="0" fontAlgn="t">
                        <a:spcBef>
                          <a:spcPts val="0"/>
                        </a:spcBef>
                        <a:spcAft>
                          <a:spcPts val="0"/>
                        </a:spcAft>
                      </a:pPr>
                      <a:r>
                        <a:rPr lang="en-US" sz="1800" b="0" i="0" u="none" strike="noStrike">
                          <a:solidFill>
                            <a:srgbClr val="000000"/>
                          </a:solidFill>
                          <a:latin typeface="Times New Roman"/>
                        </a:rPr>
                        <a:t>gender</a:t>
                      </a:r>
                      <a:endParaRPr lang="en-US"/>
                    </a:p>
                  </a:txBody>
                  <a:tcPr marL="68580" marR="68580"/>
                </a:tc>
                <a:tc>
                  <a:txBody>
                    <a:bodyPr/>
                    <a:lstStyle/>
                    <a:p>
                      <a:pPr algn="just"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algn="just" rtl="0" fontAlgn="t">
                        <a:spcBef>
                          <a:spcPts val="0"/>
                        </a:spcBef>
                        <a:spcAft>
                          <a:spcPts val="0"/>
                        </a:spcAft>
                      </a:pPr>
                      <a:r>
                        <a:rPr lang="en-US" sz="1800" b="0" i="0" u="none" strike="noStrike" smtClean="0">
                          <a:solidFill>
                            <a:srgbClr val="000000"/>
                          </a:solidFill>
                          <a:latin typeface="Times New Roman"/>
                        </a:rPr>
                        <a:t>NN</a:t>
                      </a:r>
                      <a:endParaRPr lang="en-US" dirty="0"/>
                    </a:p>
                  </a:txBody>
                  <a:tcPr marL="68580" marR="68580"/>
                </a:tc>
              </a:tr>
              <a:tr h="340811">
                <a:tc>
                  <a:txBody>
                    <a:bodyPr/>
                    <a:lstStyle/>
                    <a:p>
                      <a:pPr algn="just" rtl="0" fontAlgn="t">
                        <a:spcBef>
                          <a:spcPts val="0"/>
                        </a:spcBef>
                        <a:spcAft>
                          <a:spcPts val="0"/>
                        </a:spcAft>
                      </a:pPr>
                      <a:r>
                        <a:rPr lang="en-US" sz="1800" b="0" i="0" u="none" strike="noStrike">
                          <a:solidFill>
                            <a:srgbClr val="000000"/>
                          </a:solidFill>
                          <a:latin typeface="Times New Roman"/>
                        </a:rPr>
                        <a:t>country</a:t>
                      </a:r>
                      <a:endParaRPr lang="en-US"/>
                    </a:p>
                  </a:txBody>
                  <a:tcPr marL="68580" marR="68580"/>
                </a:tc>
                <a:tc>
                  <a:txBody>
                    <a:bodyPr/>
                    <a:lstStyle/>
                    <a:p>
                      <a:pPr algn="just"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algn="just" rtl="0" fontAlgn="t">
                        <a:spcBef>
                          <a:spcPts val="0"/>
                        </a:spcBef>
                        <a:spcAft>
                          <a:spcPts val="0"/>
                        </a:spcAft>
                      </a:pPr>
                      <a:r>
                        <a:rPr lang="en-US" sz="1800" b="0" i="0" u="none" strike="noStrike" smtClean="0">
                          <a:solidFill>
                            <a:srgbClr val="000000"/>
                          </a:solidFill>
                          <a:latin typeface="Times New Roman"/>
                        </a:rPr>
                        <a:t>NN</a:t>
                      </a:r>
                      <a:endParaRPr lang="en-US" dirty="0"/>
                    </a:p>
                  </a:txBody>
                  <a:tcPr marL="68580" marR="68580"/>
                </a:tc>
              </a:tr>
              <a:tr h="340811">
                <a:tc>
                  <a:txBody>
                    <a:bodyPr/>
                    <a:lstStyle/>
                    <a:p>
                      <a:pPr algn="just" rtl="0" fontAlgn="t">
                        <a:spcBef>
                          <a:spcPts val="0"/>
                        </a:spcBef>
                        <a:spcAft>
                          <a:spcPts val="0"/>
                        </a:spcAft>
                      </a:pPr>
                      <a:r>
                        <a:rPr lang="en-US" sz="1800" b="0" i="0" u="none" strike="noStrike">
                          <a:solidFill>
                            <a:srgbClr val="000000"/>
                          </a:solidFill>
                          <a:latin typeface="Times New Roman"/>
                        </a:rPr>
                        <a:t>Room number</a:t>
                      </a:r>
                      <a:endParaRPr lang="en-US"/>
                    </a:p>
                  </a:txBody>
                  <a:tcPr marL="68580" marR="68580"/>
                </a:tc>
                <a:tc>
                  <a:txBody>
                    <a:bodyPr/>
                    <a:lstStyle/>
                    <a:p>
                      <a:pPr algn="just" rtl="0" fontAlgn="t">
                        <a:spcBef>
                          <a:spcPts val="0"/>
                        </a:spcBef>
                        <a:spcAft>
                          <a:spcPts val="0"/>
                        </a:spcAft>
                      </a:pPr>
                      <a:r>
                        <a:rPr lang="en-US" sz="1800" b="0" i="0" u="none" strike="noStrike">
                          <a:solidFill>
                            <a:srgbClr val="000000"/>
                          </a:solidFill>
                          <a:latin typeface="Times New Roman"/>
                        </a:rPr>
                        <a:t>Numeric(30)</a:t>
                      </a:r>
                      <a:endParaRPr lang="en-US"/>
                    </a:p>
                  </a:txBody>
                  <a:tcPr marL="68580" marR="68580"/>
                </a:tc>
                <a:tc>
                  <a:txBody>
                    <a:bodyPr/>
                    <a:lstStyle/>
                    <a:p>
                      <a:pPr algn="just" rtl="0" fontAlgn="t">
                        <a:spcBef>
                          <a:spcPts val="0"/>
                        </a:spcBef>
                        <a:spcAft>
                          <a:spcPts val="0"/>
                        </a:spcAft>
                      </a:pPr>
                      <a:r>
                        <a:rPr lang="en-US" sz="1800" b="0" i="0" u="none" strike="noStrike" smtClean="0">
                          <a:solidFill>
                            <a:srgbClr val="000000"/>
                          </a:solidFill>
                          <a:latin typeface="Times New Roman"/>
                        </a:rPr>
                        <a:t>NN</a:t>
                      </a:r>
                      <a:endParaRPr lang="en-US" dirty="0"/>
                    </a:p>
                  </a:txBody>
                  <a:tcPr marL="68580" marR="68580"/>
                </a:tc>
              </a:tr>
              <a:tr h="340811">
                <a:tc>
                  <a:txBody>
                    <a:bodyPr/>
                    <a:lstStyle/>
                    <a:p>
                      <a:pPr algn="just" rtl="0" fontAlgn="t">
                        <a:spcBef>
                          <a:spcPts val="0"/>
                        </a:spcBef>
                        <a:spcAft>
                          <a:spcPts val="0"/>
                        </a:spcAft>
                      </a:pPr>
                      <a:r>
                        <a:rPr lang="en-US" sz="1800" b="0" i="0" u="none" strike="noStrike">
                          <a:solidFill>
                            <a:srgbClr val="000000"/>
                          </a:solidFill>
                          <a:latin typeface="Times New Roman"/>
                        </a:rPr>
                        <a:t>Status </a:t>
                      </a:r>
                      <a:endParaRPr lang="en-US"/>
                    </a:p>
                  </a:txBody>
                  <a:tcPr marL="68580" marR="68580"/>
                </a:tc>
                <a:tc>
                  <a:txBody>
                    <a:bodyPr/>
                    <a:lstStyle/>
                    <a:p>
                      <a:pPr algn="just"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algn="just" rtl="0" fontAlgn="t">
                        <a:spcBef>
                          <a:spcPts val="0"/>
                        </a:spcBef>
                        <a:spcAft>
                          <a:spcPts val="0"/>
                        </a:spcAft>
                      </a:pPr>
                      <a:r>
                        <a:rPr lang="en-US" sz="1800" b="0" i="0" u="none" strike="noStrike" smtClean="0">
                          <a:solidFill>
                            <a:srgbClr val="000000"/>
                          </a:solidFill>
                          <a:latin typeface="Times New Roman"/>
                        </a:rPr>
                        <a:t>NN</a:t>
                      </a:r>
                      <a:endParaRPr lang="en-US" dirty="0"/>
                    </a:p>
                  </a:txBody>
                  <a:tcPr marL="68580" marR="68580"/>
                </a:tc>
              </a:tr>
              <a:tr h="340811">
                <a:tc>
                  <a:txBody>
                    <a:bodyPr/>
                    <a:lstStyle/>
                    <a:p>
                      <a:pPr algn="just" rtl="0" fontAlgn="t">
                        <a:spcBef>
                          <a:spcPts val="0"/>
                        </a:spcBef>
                        <a:spcAft>
                          <a:spcPts val="0"/>
                        </a:spcAft>
                      </a:pPr>
                      <a:r>
                        <a:rPr lang="en-US" sz="1800" b="0" i="0" u="none" strike="noStrike">
                          <a:solidFill>
                            <a:srgbClr val="000000"/>
                          </a:solidFill>
                          <a:latin typeface="Times New Roman"/>
                        </a:rPr>
                        <a:t>Deposit </a:t>
                      </a:r>
                      <a:endParaRPr lang="en-US"/>
                    </a:p>
                  </a:txBody>
                  <a:tcPr marL="68580" marR="68580"/>
                </a:tc>
                <a:tc>
                  <a:txBody>
                    <a:bodyPr/>
                    <a:lstStyle/>
                    <a:p>
                      <a:pPr algn="just" rtl="0" fontAlgn="t">
                        <a:spcBef>
                          <a:spcPts val="0"/>
                        </a:spcBef>
                        <a:spcAft>
                          <a:spcPts val="0"/>
                        </a:spcAft>
                      </a:pPr>
                      <a:r>
                        <a:rPr lang="en-US" sz="1800" b="0" i="0" u="none" strike="noStrike">
                          <a:solidFill>
                            <a:srgbClr val="000000"/>
                          </a:solidFill>
                          <a:latin typeface="Times New Roman"/>
                        </a:rPr>
                        <a:t>Numeric(30)</a:t>
                      </a:r>
                      <a:endParaRPr lang="en-US"/>
                    </a:p>
                  </a:txBody>
                  <a:tcPr marL="68580" marR="68580"/>
                </a:tc>
                <a:tc>
                  <a:txBody>
                    <a:bodyPr/>
                    <a:lstStyle/>
                    <a:p>
                      <a:pPr algn="just" rtl="0" fontAlgn="t">
                        <a:spcBef>
                          <a:spcPts val="0"/>
                        </a:spcBef>
                        <a:spcAft>
                          <a:spcPts val="0"/>
                        </a:spcAft>
                      </a:pPr>
                      <a:r>
                        <a:rPr lang="en-US" sz="1800" b="0" i="0" u="none" strike="noStrike" dirty="0" smtClean="0">
                          <a:solidFill>
                            <a:srgbClr val="000000"/>
                          </a:solidFill>
                          <a:latin typeface="Times New Roman"/>
                        </a:rPr>
                        <a:t>NN</a:t>
                      </a:r>
                      <a:endParaRPr lang="en-US" dirty="0"/>
                    </a:p>
                  </a:txBody>
                  <a:tcPr marL="68580" marR="68580"/>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620110"/>
            <a:ext cx="7688700" cy="693683"/>
          </a:xfrm>
        </p:spPr>
        <p:txBody>
          <a:bodyPr/>
          <a:lstStyle/>
          <a:p>
            <a:r>
              <a:rPr lang="en-IN" dirty="0" smtClean="0"/>
              <a:t> </a:t>
            </a:r>
            <a:endParaRPr lang="en-US" dirty="0"/>
          </a:p>
        </p:txBody>
      </p:sp>
      <p:sp>
        <p:nvSpPr>
          <p:cNvPr id="3" name="Text Placeholder 2"/>
          <p:cNvSpPr>
            <a:spLocks noGrp="1"/>
          </p:cNvSpPr>
          <p:nvPr>
            <p:ph type="body" idx="1"/>
          </p:nvPr>
        </p:nvSpPr>
        <p:spPr>
          <a:xfrm>
            <a:off x="729450" y="1755228"/>
            <a:ext cx="7688700" cy="3058509"/>
          </a:xfrm>
        </p:spPr>
        <p:txBody>
          <a:bodyPr/>
          <a:lstStyle/>
          <a:p>
            <a:r>
              <a:rPr lang="en-US" sz="2000" b="1" dirty="0" smtClean="0"/>
              <a:t>Room</a:t>
            </a:r>
            <a:endParaRPr lang="en-US" sz="2000" b="1" dirty="0"/>
          </a:p>
        </p:txBody>
      </p:sp>
      <p:graphicFrame>
        <p:nvGraphicFramePr>
          <p:cNvPr id="5" name="Table 4"/>
          <p:cNvGraphicFramePr>
            <a:graphicFrameLocks noGrp="1"/>
          </p:cNvGraphicFramePr>
          <p:nvPr/>
        </p:nvGraphicFramePr>
        <p:xfrm>
          <a:off x="2417379" y="1797269"/>
          <a:ext cx="6096000" cy="3136374"/>
        </p:xfrm>
        <a:graphic>
          <a:graphicData uri="http://schemas.openxmlformats.org/drawingml/2006/table">
            <a:tbl>
              <a:tblPr firstRow="1" bandRow="1">
                <a:tableStyleId>{5C22544A-7EE6-4342-B048-85BDC9FD1C3A}</a:tableStyleId>
              </a:tblPr>
              <a:tblGrid>
                <a:gridCol w="2032000"/>
                <a:gridCol w="2032000"/>
                <a:gridCol w="2032000"/>
              </a:tblGrid>
              <a:tr h="522729">
                <a:tc>
                  <a:txBody>
                    <a:bodyPr/>
                    <a:lstStyle/>
                    <a:p>
                      <a:pPr rtl="0" fontAlgn="t">
                        <a:spcBef>
                          <a:spcPts val="0"/>
                        </a:spcBef>
                        <a:spcAft>
                          <a:spcPts val="0"/>
                        </a:spcAft>
                      </a:pPr>
                      <a:r>
                        <a:rPr lang="en-US" sz="1800" b="1" i="0" u="none" strike="noStrike" dirty="0">
                          <a:solidFill>
                            <a:srgbClr val="000000"/>
                          </a:solidFill>
                          <a:latin typeface="Times New Roman"/>
                        </a:rPr>
                        <a:t>Field</a:t>
                      </a:r>
                      <a:endParaRPr lang="en-US" dirty="0"/>
                    </a:p>
                  </a:txBody>
                  <a:tcPr marL="68580" marR="68580"/>
                </a:tc>
                <a:tc>
                  <a:txBody>
                    <a:bodyPr/>
                    <a:lstStyle/>
                    <a:p>
                      <a:pPr rtl="0" fontAlgn="t">
                        <a:spcBef>
                          <a:spcPts val="0"/>
                        </a:spcBef>
                        <a:spcAft>
                          <a:spcPts val="0"/>
                        </a:spcAft>
                      </a:pPr>
                      <a:r>
                        <a:rPr lang="en-US" sz="1800" b="1" i="0" u="none" strike="noStrike">
                          <a:solidFill>
                            <a:srgbClr val="000000"/>
                          </a:solidFill>
                          <a:latin typeface="Times New Roman"/>
                        </a:rPr>
                        <a:t>Datatype</a:t>
                      </a:r>
                      <a:endParaRPr lang="en-US"/>
                    </a:p>
                  </a:txBody>
                  <a:tcPr marL="68580" marR="68580"/>
                </a:tc>
                <a:tc>
                  <a:txBody>
                    <a:bodyPr/>
                    <a:lstStyle/>
                    <a:p>
                      <a:pPr rtl="0" fontAlgn="t">
                        <a:spcBef>
                          <a:spcPts val="0"/>
                        </a:spcBef>
                        <a:spcAft>
                          <a:spcPts val="0"/>
                        </a:spcAft>
                      </a:pPr>
                      <a:r>
                        <a:rPr lang="en-US" sz="1800" b="1" i="0" u="none" strike="noStrike">
                          <a:solidFill>
                            <a:srgbClr val="000000"/>
                          </a:solidFill>
                          <a:latin typeface="Times New Roman"/>
                        </a:rPr>
                        <a:t>Constraint</a:t>
                      </a:r>
                      <a:endParaRPr lang="en-US"/>
                    </a:p>
                  </a:txBody>
                  <a:tcPr marL="68580" marR="68580"/>
                </a:tc>
              </a:tr>
              <a:tr h="522729">
                <a:tc>
                  <a:txBody>
                    <a:bodyPr/>
                    <a:lstStyle/>
                    <a:p>
                      <a:pPr rtl="0" fontAlgn="t">
                        <a:spcBef>
                          <a:spcPts val="0"/>
                        </a:spcBef>
                        <a:spcAft>
                          <a:spcPts val="0"/>
                        </a:spcAft>
                      </a:pPr>
                      <a:r>
                        <a:rPr lang="en-US" sz="1800" b="0" i="0" u="none" strike="noStrike" dirty="0" err="1">
                          <a:solidFill>
                            <a:srgbClr val="000000"/>
                          </a:solidFill>
                          <a:latin typeface="Times New Roman"/>
                        </a:rPr>
                        <a:t>Room_number</a:t>
                      </a:r>
                      <a:endParaRPr lang="en-US" dirty="0"/>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Numeric(30)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PK</a:t>
                      </a:r>
                      <a:endParaRPr lang="en-US"/>
                    </a:p>
                  </a:txBody>
                  <a:tcPr marL="68580" marR="68580"/>
                </a:tc>
              </a:tr>
              <a:tr h="522729">
                <a:tc>
                  <a:txBody>
                    <a:bodyPr/>
                    <a:lstStyle/>
                    <a:p>
                      <a:pPr rtl="0" fontAlgn="t">
                        <a:spcBef>
                          <a:spcPts val="0"/>
                        </a:spcBef>
                        <a:spcAft>
                          <a:spcPts val="0"/>
                        </a:spcAft>
                      </a:pPr>
                      <a:r>
                        <a:rPr lang="en-US" sz="1800" b="0" i="0" u="none" strike="noStrike" dirty="0">
                          <a:solidFill>
                            <a:srgbClr val="000000"/>
                          </a:solidFill>
                          <a:latin typeface="Times New Roman"/>
                        </a:rPr>
                        <a:t>availability</a:t>
                      </a:r>
                      <a:endParaRPr lang="en-US" dirty="0"/>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dirty="0">
                          <a:solidFill>
                            <a:srgbClr val="000000"/>
                          </a:solidFill>
                          <a:latin typeface="Times New Roman"/>
                        </a:rPr>
                        <a:t>NN</a:t>
                      </a:r>
                      <a:endParaRPr lang="en-US" dirty="0"/>
                    </a:p>
                  </a:txBody>
                  <a:tcPr marL="68580" marR="68580"/>
                </a:tc>
              </a:tr>
              <a:tr h="522729">
                <a:tc>
                  <a:txBody>
                    <a:bodyPr/>
                    <a:lstStyle/>
                    <a:p>
                      <a:pPr rtl="0" fontAlgn="t">
                        <a:spcBef>
                          <a:spcPts val="0"/>
                        </a:spcBef>
                        <a:spcAft>
                          <a:spcPts val="0"/>
                        </a:spcAft>
                      </a:pPr>
                      <a:r>
                        <a:rPr lang="en-US" sz="1800" b="0" i="0" u="none" strike="noStrike">
                          <a:solidFill>
                            <a:srgbClr val="000000"/>
                          </a:solidFill>
                          <a:latin typeface="Times New Roman"/>
                        </a:rPr>
                        <a:t>Clean status</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522729">
                <a:tc>
                  <a:txBody>
                    <a:bodyPr/>
                    <a:lstStyle/>
                    <a:p>
                      <a:pPr rtl="0" fontAlgn="t">
                        <a:spcBef>
                          <a:spcPts val="0"/>
                        </a:spcBef>
                        <a:spcAft>
                          <a:spcPts val="0"/>
                        </a:spcAft>
                      </a:pPr>
                      <a:r>
                        <a:rPr lang="en-US" sz="1800" b="0" i="0" u="none" strike="noStrike">
                          <a:solidFill>
                            <a:srgbClr val="000000"/>
                          </a:solidFill>
                          <a:latin typeface="Times New Roman"/>
                        </a:rPr>
                        <a:t>Price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Number(30)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522729">
                <a:tc>
                  <a:txBody>
                    <a:bodyPr/>
                    <a:lstStyle/>
                    <a:p>
                      <a:pPr rtl="0" fontAlgn="t">
                        <a:spcBef>
                          <a:spcPts val="0"/>
                        </a:spcBef>
                        <a:spcAft>
                          <a:spcPts val="0"/>
                        </a:spcAft>
                      </a:pPr>
                      <a:r>
                        <a:rPr lang="en-US" sz="1800" b="0" i="0" u="none" strike="noStrike">
                          <a:solidFill>
                            <a:srgbClr val="000000"/>
                          </a:solidFill>
                          <a:latin typeface="Times New Roman"/>
                        </a:rPr>
                        <a:t>BedType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dirty="0">
                          <a:solidFill>
                            <a:srgbClr val="000000"/>
                          </a:solidFill>
                          <a:latin typeface="Times New Roman"/>
                        </a:rPr>
                        <a:t>NN</a:t>
                      </a:r>
                      <a:endParaRPr lang="en-US" dirty="0"/>
                    </a:p>
                  </a:txBody>
                  <a:tcPr marL="68580" marR="68580"/>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7919" y="688029"/>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88883" y="1734207"/>
            <a:ext cx="8418785" cy="3247696"/>
          </a:xfrm>
        </p:spPr>
        <p:txBody>
          <a:bodyPr/>
          <a:lstStyle/>
          <a:p>
            <a:r>
              <a:rPr lang="en-US" sz="2000" b="1" dirty="0" smtClean="0"/>
              <a:t>Employee</a:t>
            </a:r>
          </a:p>
        </p:txBody>
      </p:sp>
      <p:graphicFrame>
        <p:nvGraphicFramePr>
          <p:cNvPr id="4" name="Table 3"/>
          <p:cNvGraphicFramePr>
            <a:graphicFrameLocks noGrp="1"/>
          </p:cNvGraphicFramePr>
          <p:nvPr/>
        </p:nvGraphicFramePr>
        <p:xfrm>
          <a:off x="2364828" y="1671148"/>
          <a:ext cx="6117021" cy="3291840"/>
        </p:xfrm>
        <a:graphic>
          <a:graphicData uri="http://schemas.openxmlformats.org/drawingml/2006/table">
            <a:tbl>
              <a:tblPr firstRow="1" bandRow="1">
                <a:tableStyleId>{5C22544A-7EE6-4342-B048-85BDC9FD1C3A}</a:tableStyleId>
              </a:tblPr>
              <a:tblGrid>
                <a:gridCol w="2039007"/>
                <a:gridCol w="2039007"/>
                <a:gridCol w="2039007"/>
              </a:tblGrid>
              <a:tr h="350232">
                <a:tc>
                  <a:txBody>
                    <a:bodyPr/>
                    <a:lstStyle/>
                    <a:p>
                      <a:pPr rtl="0" fontAlgn="t">
                        <a:spcBef>
                          <a:spcPts val="0"/>
                        </a:spcBef>
                        <a:spcAft>
                          <a:spcPts val="0"/>
                        </a:spcAft>
                      </a:pPr>
                      <a:r>
                        <a:rPr lang="en-US" sz="1800" b="1" i="0" u="none" strike="noStrike" dirty="0">
                          <a:solidFill>
                            <a:srgbClr val="000000"/>
                          </a:solidFill>
                          <a:latin typeface="Times New Roman"/>
                        </a:rPr>
                        <a:t>Field</a:t>
                      </a:r>
                      <a:endParaRPr lang="en-US" dirty="0"/>
                    </a:p>
                  </a:txBody>
                  <a:tcPr marL="68580" marR="68580"/>
                </a:tc>
                <a:tc>
                  <a:txBody>
                    <a:bodyPr/>
                    <a:lstStyle/>
                    <a:p>
                      <a:pPr rtl="0" fontAlgn="t">
                        <a:spcBef>
                          <a:spcPts val="0"/>
                        </a:spcBef>
                        <a:spcAft>
                          <a:spcPts val="0"/>
                        </a:spcAft>
                      </a:pPr>
                      <a:r>
                        <a:rPr lang="en-US" sz="1800" b="1" i="0" u="none" strike="noStrike">
                          <a:solidFill>
                            <a:srgbClr val="000000"/>
                          </a:solidFill>
                          <a:latin typeface="Times New Roman"/>
                        </a:rPr>
                        <a:t>DataType</a:t>
                      </a:r>
                      <a:endParaRPr lang="en-US"/>
                    </a:p>
                  </a:txBody>
                  <a:tcPr marL="68580" marR="68580"/>
                </a:tc>
                <a:tc>
                  <a:txBody>
                    <a:bodyPr/>
                    <a:lstStyle/>
                    <a:p>
                      <a:pPr rtl="0" fontAlgn="t">
                        <a:spcBef>
                          <a:spcPts val="0"/>
                        </a:spcBef>
                        <a:spcAft>
                          <a:spcPts val="0"/>
                        </a:spcAft>
                      </a:pPr>
                      <a:r>
                        <a:rPr lang="en-US" sz="1800" b="1" i="0" u="none" strike="noStrike">
                          <a:solidFill>
                            <a:srgbClr val="000000"/>
                          </a:solidFill>
                          <a:latin typeface="Times New Roman"/>
                        </a:rPr>
                        <a:t>Constraint</a:t>
                      </a:r>
                      <a:endParaRPr lang="en-US"/>
                    </a:p>
                  </a:txBody>
                  <a:tcPr marL="68580" marR="68580"/>
                </a:tc>
              </a:tr>
              <a:tr h="350232">
                <a:tc>
                  <a:txBody>
                    <a:bodyPr/>
                    <a:lstStyle/>
                    <a:p>
                      <a:pPr rtl="0" fontAlgn="t">
                        <a:spcBef>
                          <a:spcPts val="0"/>
                        </a:spcBef>
                        <a:spcAft>
                          <a:spcPts val="0"/>
                        </a:spcAft>
                      </a:pPr>
                      <a:r>
                        <a:rPr lang="en-US" sz="1800" b="0" i="0" u="none" strike="noStrike">
                          <a:solidFill>
                            <a:srgbClr val="000000"/>
                          </a:solidFill>
                          <a:latin typeface="Times New Roman"/>
                        </a:rPr>
                        <a:t>Name </a:t>
                      </a:r>
                      <a:endParaRPr lang="en-US"/>
                    </a:p>
                  </a:txBody>
                  <a:tcPr marL="68580" marR="68580"/>
                </a:tc>
                <a:tc>
                  <a:txBody>
                    <a:bodyPr/>
                    <a:lstStyle/>
                    <a:p>
                      <a:pPr rtl="0" fontAlgn="t">
                        <a:spcBef>
                          <a:spcPts val="0"/>
                        </a:spcBef>
                        <a:spcAft>
                          <a:spcPts val="0"/>
                        </a:spcAft>
                      </a:pPr>
                      <a:r>
                        <a:rPr lang="en-US" sz="1800" b="0" i="0" u="none" strike="noStrike" dirty="0" err="1">
                          <a:solidFill>
                            <a:srgbClr val="000000"/>
                          </a:solidFill>
                          <a:latin typeface="Times New Roman"/>
                        </a:rPr>
                        <a:t>Varchar</a:t>
                      </a:r>
                      <a:r>
                        <a:rPr lang="en-US" sz="1800" b="0" i="0" u="none" strike="noStrike" dirty="0">
                          <a:solidFill>
                            <a:srgbClr val="000000"/>
                          </a:solidFill>
                          <a:latin typeface="Times New Roman"/>
                        </a:rPr>
                        <a:t>(30)</a:t>
                      </a:r>
                      <a:endParaRPr lang="en-US" dirty="0"/>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350232">
                <a:tc>
                  <a:txBody>
                    <a:bodyPr/>
                    <a:lstStyle/>
                    <a:p>
                      <a:pPr rtl="0" fontAlgn="t">
                        <a:spcBef>
                          <a:spcPts val="0"/>
                        </a:spcBef>
                        <a:spcAft>
                          <a:spcPts val="0"/>
                        </a:spcAft>
                      </a:pPr>
                      <a:r>
                        <a:rPr lang="en-US" sz="1800" b="0" i="0" u="none" strike="noStrike">
                          <a:solidFill>
                            <a:srgbClr val="000000"/>
                          </a:solidFill>
                          <a:latin typeface="Times New Roman"/>
                        </a:rPr>
                        <a:t>Age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Numeric(30)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350232">
                <a:tc>
                  <a:txBody>
                    <a:bodyPr/>
                    <a:lstStyle/>
                    <a:p>
                      <a:pPr rtl="0" fontAlgn="t">
                        <a:spcBef>
                          <a:spcPts val="0"/>
                        </a:spcBef>
                        <a:spcAft>
                          <a:spcPts val="0"/>
                        </a:spcAft>
                      </a:pPr>
                      <a:r>
                        <a:rPr lang="en-US" sz="1800" b="0" i="0" u="none" strike="noStrike">
                          <a:solidFill>
                            <a:srgbClr val="000000"/>
                          </a:solidFill>
                          <a:latin typeface="Times New Roman"/>
                        </a:rPr>
                        <a:t>Gender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350232">
                <a:tc>
                  <a:txBody>
                    <a:bodyPr/>
                    <a:lstStyle/>
                    <a:p>
                      <a:pPr rtl="0" fontAlgn="t">
                        <a:spcBef>
                          <a:spcPts val="0"/>
                        </a:spcBef>
                        <a:spcAft>
                          <a:spcPts val="0"/>
                        </a:spcAft>
                      </a:pPr>
                      <a:r>
                        <a:rPr lang="en-US" sz="1800" b="0" i="0" u="none" strike="noStrike">
                          <a:solidFill>
                            <a:srgbClr val="000000"/>
                          </a:solidFill>
                          <a:latin typeface="Times New Roman"/>
                        </a:rPr>
                        <a:t>Job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350232">
                <a:tc>
                  <a:txBody>
                    <a:bodyPr/>
                    <a:lstStyle/>
                    <a:p>
                      <a:pPr rtl="0" fontAlgn="t">
                        <a:spcBef>
                          <a:spcPts val="0"/>
                        </a:spcBef>
                        <a:spcAft>
                          <a:spcPts val="0"/>
                        </a:spcAft>
                      </a:pPr>
                      <a:r>
                        <a:rPr lang="en-US" sz="1800" b="0" i="0" u="none" strike="noStrike">
                          <a:solidFill>
                            <a:srgbClr val="000000"/>
                          </a:solidFill>
                          <a:latin typeface="Times New Roman"/>
                        </a:rPr>
                        <a:t>Salary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Number(30)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350232">
                <a:tc>
                  <a:txBody>
                    <a:bodyPr/>
                    <a:lstStyle/>
                    <a:p>
                      <a:pPr rtl="0" fontAlgn="t">
                        <a:spcBef>
                          <a:spcPts val="0"/>
                        </a:spcBef>
                        <a:spcAft>
                          <a:spcPts val="0"/>
                        </a:spcAft>
                      </a:pPr>
                      <a:r>
                        <a:rPr lang="en-US" sz="1800" b="0" i="0" u="none" strike="noStrike">
                          <a:solidFill>
                            <a:srgbClr val="000000"/>
                          </a:solidFill>
                          <a:latin typeface="Times New Roman"/>
                        </a:rPr>
                        <a:t>Phone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Number(30)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350232">
                <a:tc>
                  <a:txBody>
                    <a:bodyPr/>
                    <a:lstStyle/>
                    <a:p>
                      <a:pPr rtl="0" fontAlgn="t">
                        <a:spcBef>
                          <a:spcPts val="0"/>
                        </a:spcBef>
                        <a:spcAft>
                          <a:spcPts val="0"/>
                        </a:spcAft>
                      </a:pPr>
                      <a:r>
                        <a:rPr lang="en-US" sz="1800" b="0" i="0" u="none" strike="noStrike">
                          <a:solidFill>
                            <a:srgbClr val="000000"/>
                          </a:solidFill>
                          <a:latin typeface="Times New Roman"/>
                        </a:rPr>
                        <a:t>Adhar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Number(30)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PK</a:t>
                      </a:r>
                      <a:endParaRPr lang="en-US"/>
                    </a:p>
                  </a:txBody>
                  <a:tcPr marL="68580" marR="68580"/>
                </a:tc>
              </a:tr>
              <a:tr h="350232">
                <a:tc>
                  <a:txBody>
                    <a:bodyPr/>
                    <a:lstStyle/>
                    <a:p>
                      <a:pPr rtl="0" fontAlgn="t">
                        <a:spcBef>
                          <a:spcPts val="0"/>
                        </a:spcBef>
                        <a:spcAft>
                          <a:spcPts val="0"/>
                        </a:spcAft>
                      </a:pPr>
                      <a:r>
                        <a:rPr lang="en-US" sz="1800" b="0" i="0" u="none" strike="noStrike">
                          <a:solidFill>
                            <a:srgbClr val="000000"/>
                          </a:solidFill>
                          <a:latin typeface="Times New Roman"/>
                        </a:rPr>
                        <a:t>Email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dirty="0">
                          <a:solidFill>
                            <a:srgbClr val="000000"/>
                          </a:solidFill>
                          <a:latin typeface="Times New Roman"/>
                        </a:rPr>
                        <a:t>NN</a:t>
                      </a:r>
                      <a:endParaRPr lang="en-US" dirty="0"/>
                    </a:p>
                  </a:txBody>
                  <a:tcPr marL="68580" marR="68580"/>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367" y="572416"/>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46841" y="1723696"/>
            <a:ext cx="8397766" cy="3289737"/>
          </a:xfrm>
        </p:spPr>
        <p:txBody>
          <a:bodyPr/>
          <a:lstStyle/>
          <a:p>
            <a:r>
              <a:rPr lang="en-US" sz="2000" b="1" dirty="0" smtClean="0"/>
              <a:t>Driver</a:t>
            </a:r>
            <a:r>
              <a:rPr lang="en-US" dirty="0" smtClean="0"/>
              <a:t/>
            </a:r>
            <a:br>
              <a:rPr lang="en-US" dirty="0" smtClean="0"/>
            </a:br>
            <a:endParaRPr lang="en-US" dirty="0"/>
          </a:p>
        </p:txBody>
      </p:sp>
      <p:graphicFrame>
        <p:nvGraphicFramePr>
          <p:cNvPr id="4" name="Table 3"/>
          <p:cNvGraphicFramePr>
            <a:graphicFrameLocks noGrp="1"/>
          </p:cNvGraphicFramePr>
          <p:nvPr/>
        </p:nvGraphicFramePr>
        <p:xfrm>
          <a:off x="2301765" y="2005636"/>
          <a:ext cx="6096000" cy="2966720"/>
        </p:xfrm>
        <a:graphic>
          <a:graphicData uri="http://schemas.openxmlformats.org/drawingml/2006/table">
            <a:tbl>
              <a:tblPr firstRow="1" bandRow="1">
                <a:tableStyleId>{5C22544A-7EE6-4342-B048-85BDC9FD1C3A}</a:tableStyleId>
              </a:tblPr>
              <a:tblGrid>
                <a:gridCol w="2032000"/>
                <a:gridCol w="2032000"/>
                <a:gridCol w="2032000"/>
              </a:tblGrid>
              <a:tr h="370840">
                <a:tc>
                  <a:txBody>
                    <a:bodyPr/>
                    <a:lstStyle/>
                    <a:p>
                      <a:pPr rtl="0" fontAlgn="t">
                        <a:spcBef>
                          <a:spcPts val="0"/>
                        </a:spcBef>
                        <a:spcAft>
                          <a:spcPts val="0"/>
                        </a:spcAft>
                      </a:pPr>
                      <a:r>
                        <a:rPr lang="en-US" sz="1800" b="1" i="0" u="none" strike="noStrike" dirty="0">
                          <a:solidFill>
                            <a:srgbClr val="000000"/>
                          </a:solidFill>
                          <a:latin typeface="Times New Roman"/>
                        </a:rPr>
                        <a:t>Field</a:t>
                      </a:r>
                      <a:endParaRPr lang="en-US" dirty="0"/>
                    </a:p>
                  </a:txBody>
                  <a:tcPr marL="68580" marR="68580"/>
                </a:tc>
                <a:tc>
                  <a:txBody>
                    <a:bodyPr/>
                    <a:lstStyle/>
                    <a:p>
                      <a:pPr rtl="0" fontAlgn="t">
                        <a:spcBef>
                          <a:spcPts val="0"/>
                        </a:spcBef>
                        <a:spcAft>
                          <a:spcPts val="0"/>
                        </a:spcAft>
                      </a:pPr>
                      <a:r>
                        <a:rPr lang="en-US" sz="1800" b="1" i="0" u="none" strike="noStrike">
                          <a:solidFill>
                            <a:srgbClr val="000000"/>
                          </a:solidFill>
                          <a:latin typeface="Times New Roman"/>
                        </a:rPr>
                        <a:t>DataType</a:t>
                      </a:r>
                      <a:endParaRPr lang="en-US"/>
                    </a:p>
                  </a:txBody>
                  <a:tcPr marL="68580" marR="68580"/>
                </a:tc>
                <a:tc>
                  <a:txBody>
                    <a:bodyPr/>
                    <a:lstStyle/>
                    <a:p>
                      <a:pPr rtl="0" fontAlgn="t">
                        <a:spcBef>
                          <a:spcPts val="0"/>
                        </a:spcBef>
                        <a:spcAft>
                          <a:spcPts val="0"/>
                        </a:spcAft>
                      </a:pPr>
                      <a:r>
                        <a:rPr lang="en-US" sz="1800" b="1" i="0" u="none" strike="noStrike">
                          <a:solidFill>
                            <a:srgbClr val="000000"/>
                          </a:solidFill>
                          <a:latin typeface="Times New Roman"/>
                        </a:rPr>
                        <a:t>Constraint</a:t>
                      </a:r>
                      <a:endParaRPr lang="en-US"/>
                    </a:p>
                  </a:txBody>
                  <a:tcPr marL="68580" marR="68580"/>
                </a:tc>
              </a:tr>
              <a:tr h="370840">
                <a:tc>
                  <a:txBody>
                    <a:bodyPr/>
                    <a:lstStyle/>
                    <a:p>
                      <a:pPr rtl="0" fontAlgn="t">
                        <a:spcBef>
                          <a:spcPts val="0"/>
                        </a:spcBef>
                        <a:spcAft>
                          <a:spcPts val="0"/>
                        </a:spcAft>
                      </a:pPr>
                      <a:r>
                        <a:rPr lang="en-US" sz="1800" b="0" i="0" u="none" strike="noStrike">
                          <a:solidFill>
                            <a:srgbClr val="000000"/>
                          </a:solidFill>
                          <a:latin typeface="Times New Roman"/>
                        </a:rPr>
                        <a:t>Name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dirty="0">
                          <a:solidFill>
                            <a:srgbClr val="000000"/>
                          </a:solidFill>
                          <a:latin typeface="Times New Roman"/>
                        </a:rPr>
                        <a:t>NN</a:t>
                      </a:r>
                      <a:endParaRPr lang="en-US" dirty="0"/>
                    </a:p>
                  </a:txBody>
                  <a:tcPr marL="68580" marR="68580"/>
                </a:tc>
              </a:tr>
              <a:tr h="370840">
                <a:tc>
                  <a:txBody>
                    <a:bodyPr/>
                    <a:lstStyle/>
                    <a:p>
                      <a:pPr rtl="0" fontAlgn="t">
                        <a:spcBef>
                          <a:spcPts val="0"/>
                        </a:spcBef>
                        <a:spcAft>
                          <a:spcPts val="0"/>
                        </a:spcAft>
                      </a:pPr>
                      <a:r>
                        <a:rPr lang="en-US" sz="1800" b="0" i="0" u="none" strike="noStrike">
                          <a:solidFill>
                            <a:srgbClr val="000000"/>
                          </a:solidFill>
                          <a:latin typeface="Times New Roman"/>
                        </a:rPr>
                        <a:t>Age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Numeric(30)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370840">
                <a:tc>
                  <a:txBody>
                    <a:bodyPr/>
                    <a:lstStyle/>
                    <a:p>
                      <a:pPr rtl="0" fontAlgn="t">
                        <a:spcBef>
                          <a:spcPts val="0"/>
                        </a:spcBef>
                        <a:spcAft>
                          <a:spcPts val="0"/>
                        </a:spcAft>
                      </a:pPr>
                      <a:r>
                        <a:rPr lang="en-US" sz="1800" b="0" i="0" u="none" strike="noStrike">
                          <a:solidFill>
                            <a:srgbClr val="000000"/>
                          </a:solidFill>
                          <a:latin typeface="Times New Roman"/>
                        </a:rPr>
                        <a:t>Gender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370840">
                <a:tc>
                  <a:txBody>
                    <a:bodyPr/>
                    <a:lstStyle/>
                    <a:p>
                      <a:pPr rtl="0" fontAlgn="t">
                        <a:spcBef>
                          <a:spcPts val="0"/>
                        </a:spcBef>
                        <a:spcAft>
                          <a:spcPts val="0"/>
                        </a:spcAft>
                      </a:pPr>
                      <a:r>
                        <a:rPr lang="en-US" sz="1800" b="0" i="0" u="none" strike="noStrike">
                          <a:solidFill>
                            <a:srgbClr val="000000"/>
                          </a:solidFill>
                          <a:latin typeface="Times New Roman"/>
                        </a:rPr>
                        <a:t>Company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370840">
                <a:tc>
                  <a:txBody>
                    <a:bodyPr/>
                    <a:lstStyle/>
                    <a:p>
                      <a:pPr rtl="0" fontAlgn="t">
                        <a:spcBef>
                          <a:spcPts val="0"/>
                        </a:spcBef>
                        <a:spcAft>
                          <a:spcPts val="0"/>
                        </a:spcAft>
                      </a:pPr>
                      <a:r>
                        <a:rPr lang="en-US" sz="1800" b="0" i="0" u="none" strike="noStrike">
                          <a:solidFill>
                            <a:srgbClr val="000000"/>
                          </a:solidFill>
                          <a:latin typeface="Times New Roman"/>
                        </a:rPr>
                        <a:t>Brand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370840">
                <a:tc>
                  <a:txBody>
                    <a:bodyPr/>
                    <a:lstStyle/>
                    <a:p>
                      <a:pPr rtl="0" fontAlgn="t">
                        <a:spcBef>
                          <a:spcPts val="0"/>
                        </a:spcBef>
                        <a:spcAft>
                          <a:spcPts val="0"/>
                        </a:spcAft>
                      </a:pPr>
                      <a:r>
                        <a:rPr lang="en-US" sz="1800" b="0" i="0" u="none" strike="noStrike">
                          <a:solidFill>
                            <a:srgbClr val="000000"/>
                          </a:solidFill>
                          <a:latin typeface="Times New Roman"/>
                        </a:rPr>
                        <a:t>Available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NN</a:t>
                      </a:r>
                      <a:endParaRPr lang="en-US"/>
                    </a:p>
                  </a:txBody>
                  <a:tcPr marL="68580" marR="68580"/>
                </a:tc>
              </a:tr>
              <a:tr h="370840">
                <a:tc>
                  <a:txBody>
                    <a:bodyPr/>
                    <a:lstStyle/>
                    <a:p>
                      <a:pPr rtl="0" fontAlgn="t">
                        <a:spcBef>
                          <a:spcPts val="0"/>
                        </a:spcBef>
                        <a:spcAft>
                          <a:spcPts val="0"/>
                        </a:spcAft>
                      </a:pPr>
                      <a:r>
                        <a:rPr lang="en-US" sz="1800" b="0" i="0" u="none" strike="noStrike">
                          <a:solidFill>
                            <a:srgbClr val="000000"/>
                          </a:solidFill>
                          <a:latin typeface="Times New Roman"/>
                        </a:rPr>
                        <a:t>Location</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dirty="0">
                          <a:solidFill>
                            <a:srgbClr val="000000"/>
                          </a:solidFill>
                          <a:latin typeface="Times New Roman"/>
                        </a:rPr>
                        <a:t>NN</a:t>
                      </a:r>
                      <a:endParaRPr lang="en-US" dirty="0"/>
                    </a:p>
                  </a:txBody>
                  <a:tcPr marL="68580" marR="68580"/>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4857" y="698540"/>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88883" y="1723698"/>
            <a:ext cx="8439807" cy="3184634"/>
          </a:xfrm>
        </p:spPr>
        <p:txBody>
          <a:bodyPr/>
          <a:lstStyle/>
          <a:p>
            <a:r>
              <a:rPr lang="en-US" sz="2000" b="1" dirty="0" smtClean="0"/>
              <a:t>Login</a:t>
            </a:r>
            <a:r>
              <a:rPr lang="en-US" dirty="0" smtClean="0"/>
              <a:t> </a:t>
            </a:r>
            <a:endParaRPr lang="en-US" dirty="0"/>
          </a:p>
        </p:txBody>
      </p:sp>
      <p:graphicFrame>
        <p:nvGraphicFramePr>
          <p:cNvPr id="4" name="Table 3"/>
          <p:cNvGraphicFramePr>
            <a:graphicFrameLocks noGrp="1"/>
          </p:cNvGraphicFramePr>
          <p:nvPr/>
        </p:nvGraphicFramePr>
        <p:xfrm>
          <a:off x="1744717" y="2652330"/>
          <a:ext cx="6096000" cy="1112520"/>
        </p:xfrm>
        <a:graphic>
          <a:graphicData uri="http://schemas.openxmlformats.org/drawingml/2006/table">
            <a:tbl>
              <a:tblPr firstRow="1" bandRow="1">
                <a:tableStyleId>{5C22544A-7EE6-4342-B048-85BDC9FD1C3A}</a:tableStyleId>
              </a:tblPr>
              <a:tblGrid>
                <a:gridCol w="2032000"/>
                <a:gridCol w="2032000"/>
                <a:gridCol w="2032000"/>
              </a:tblGrid>
              <a:tr h="370840">
                <a:tc>
                  <a:txBody>
                    <a:bodyPr/>
                    <a:lstStyle/>
                    <a:p>
                      <a:pPr rtl="0" fontAlgn="t">
                        <a:spcBef>
                          <a:spcPts val="0"/>
                        </a:spcBef>
                        <a:spcAft>
                          <a:spcPts val="0"/>
                        </a:spcAft>
                      </a:pPr>
                      <a:r>
                        <a:rPr lang="en-US" sz="1800" b="1" i="0" u="none" strike="noStrike">
                          <a:solidFill>
                            <a:srgbClr val="000000"/>
                          </a:solidFill>
                          <a:latin typeface="Times New Roman"/>
                        </a:rPr>
                        <a:t>Field</a:t>
                      </a:r>
                      <a:endParaRPr lang="en-US"/>
                    </a:p>
                  </a:txBody>
                  <a:tcPr marL="68580" marR="68580"/>
                </a:tc>
                <a:tc>
                  <a:txBody>
                    <a:bodyPr/>
                    <a:lstStyle/>
                    <a:p>
                      <a:pPr rtl="0" fontAlgn="t">
                        <a:spcBef>
                          <a:spcPts val="0"/>
                        </a:spcBef>
                        <a:spcAft>
                          <a:spcPts val="0"/>
                        </a:spcAft>
                      </a:pPr>
                      <a:r>
                        <a:rPr lang="en-US" sz="1800" b="1" i="0" u="none" strike="noStrike">
                          <a:solidFill>
                            <a:srgbClr val="000000"/>
                          </a:solidFill>
                          <a:latin typeface="Times New Roman"/>
                        </a:rPr>
                        <a:t>DataType</a:t>
                      </a:r>
                      <a:endParaRPr lang="en-US"/>
                    </a:p>
                  </a:txBody>
                  <a:tcPr marL="68580" marR="68580"/>
                </a:tc>
                <a:tc>
                  <a:txBody>
                    <a:bodyPr/>
                    <a:lstStyle/>
                    <a:p>
                      <a:pPr rtl="0" fontAlgn="t">
                        <a:spcBef>
                          <a:spcPts val="0"/>
                        </a:spcBef>
                        <a:spcAft>
                          <a:spcPts val="0"/>
                        </a:spcAft>
                      </a:pPr>
                      <a:r>
                        <a:rPr lang="en-US" sz="1800" b="1" i="0" u="none" strike="noStrike">
                          <a:solidFill>
                            <a:srgbClr val="000000"/>
                          </a:solidFill>
                          <a:latin typeface="Times New Roman"/>
                        </a:rPr>
                        <a:t>Constraint</a:t>
                      </a:r>
                      <a:endParaRPr lang="en-US"/>
                    </a:p>
                  </a:txBody>
                  <a:tcPr marL="68580" marR="68580"/>
                </a:tc>
              </a:tr>
              <a:tr h="370840">
                <a:tc>
                  <a:txBody>
                    <a:bodyPr/>
                    <a:lstStyle/>
                    <a:p>
                      <a:pPr rtl="0" fontAlgn="t">
                        <a:spcBef>
                          <a:spcPts val="0"/>
                        </a:spcBef>
                        <a:spcAft>
                          <a:spcPts val="0"/>
                        </a:spcAft>
                      </a:pPr>
                      <a:r>
                        <a:rPr lang="en-US" sz="1800" b="0" i="0" u="none" strike="noStrike">
                          <a:solidFill>
                            <a:srgbClr val="000000"/>
                          </a:solidFill>
                          <a:latin typeface="Times New Roman"/>
                        </a:rPr>
                        <a:t>Username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PK</a:t>
                      </a:r>
                      <a:endParaRPr lang="en-US"/>
                    </a:p>
                  </a:txBody>
                  <a:tcPr marL="68580" marR="68580"/>
                </a:tc>
              </a:tr>
              <a:tr h="370840">
                <a:tc>
                  <a:txBody>
                    <a:bodyPr/>
                    <a:lstStyle/>
                    <a:p>
                      <a:pPr rtl="0" fontAlgn="t">
                        <a:spcBef>
                          <a:spcPts val="0"/>
                        </a:spcBef>
                        <a:spcAft>
                          <a:spcPts val="0"/>
                        </a:spcAft>
                      </a:pPr>
                      <a:r>
                        <a:rPr lang="en-US" sz="1800" b="0" i="0" u="none" strike="noStrike">
                          <a:solidFill>
                            <a:srgbClr val="000000"/>
                          </a:solidFill>
                          <a:latin typeface="Times New Roman"/>
                        </a:rPr>
                        <a:t>Password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dirty="0">
                          <a:solidFill>
                            <a:srgbClr val="000000"/>
                          </a:solidFill>
                          <a:latin typeface="Times New Roman"/>
                        </a:rPr>
                        <a:t>NN</a:t>
                      </a:r>
                      <a:endParaRPr lang="en-US" dirty="0"/>
                    </a:p>
                  </a:txBody>
                  <a:tcPr marL="68580" marR="68580"/>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6215" y="515007"/>
            <a:ext cx="6571060" cy="745467"/>
          </a:xfrm>
        </p:spPr>
        <p:txBody>
          <a:bodyPr/>
          <a:lstStyle/>
          <a:p>
            <a:r>
              <a:rPr lang="en-US" b="1" u="sng" dirty="0" smtClean="0"/>
              <a:t/>
            </a:r>
            <a:br>
              <a:rPr lang="en-US" b="1" u="sng" dirty="0" smtClean="0"/>
            </a:br>
            <a:r>
              <a:rPr lang="en-US" b="1" u="sng" dirty="0" smtClean="0"/>
              <a:t/>
            </a:r>
            <a:br>
              <a:rPr lang="en-US" b="1" u="sng" dirty="0" smtClean="0"/>
            </a:br>
            <a:r>
              <a:rPr lang="en-US" b="1" u="sng" dirty="0" smtClean="0"/>
              <a:t>DECLARATION</a:t>
            </a:r>
            <a:r>
              <a:rPr lang="en-US" dirty="0" smtClean="0"/>
              <a:t/>
            </a:r>
            <a:br>
              <a:rPr lang="en-US" dirty="0" smtClean="0"/>
            </a:br>
            <a:r>
              <a:rPr lang="en-US" dirty="0" smtClean="0"/>
              <a:t/>
            </a:r>
            <a:br>
              <a:rPr lang="en-US" dirty="0" smtClean="0"/>
            </a:br>
            <a:endParaRPr lang="en-US" dirty="0"/>
          </a:p>
        </p:txBody>
      </p:sp>
      <p:sp>
        <p:nvSpPr>
          <p:cNvPr id="3" name="Content Placeholder 2"/>
          <p:cNvSpPr>
            <a:spLocks noGrp="1"/>
          </p:cNvSpPr>
          <p:nvPr>
            <p:ph idx="1"/>
          </p:nvPr>
        </p:nvSpPr>
        <p:spPr>
          <a:xfrm>
            <a:off x="420414" y="1952625"/>
            <a:ext cx="8355724" cy="2924175"/>
          </a:xfrm>
        </p:spPr>
        <p:txBody>
          <a:bodyPr>
            <a:normAutofit/>
          </a:bodyPr>
          <a:lstStyle/>
          <a:p>
            <a:r>
              <a:rPr lang="en-US" dirty="0" smtClean="0"/>
              <a:t/>
            </a:r>
            <a:br>
              <a:rPr lang="en-US" dirty="0" smtClean="0"/>
            </a:br>
            <a:r>
              <a:rPr lang="en-US" sz="2000" dirty="0" smtClean="0"/>
              <a:t>I declare that project entitled </a:t>
            </a:r>
            <a:r>
              <a:rPr lang="en-US" sz="2000" b="1" dirty="0" smtClean="0"/>
              <a:t>“Hotel Management System”</a:t>
            </a:r>
            <a:r>
              <a:rPr lang="en-US" sz="2000" dirty="0" smtClean="0"/>
              <a:t> is my own work conducted under the supervision of </a:t>
            </a:r>
            <a:r>
              <a:rPr lang="en-US" sz="2000" b="1" dirty="0" smtClean="0"/>
              <a:t>“</a:t>
            </a:r>
            <a:r>
              <a:rPr lang="en-US" sz="2000" b="1" dirty="0" err="1" smtClean="0"/>
              <a:t>MR.Vikas</a:t>
            </a:r>
            <a:r>
              <a:rPr lang="en-US" sz="2000" b="1" dirty="0" smtClean="0"/>
              <a:t> </a:t>
            </a:r>
            <a:r>
              <a:rPr lang="en-US" sz="2000" b="1" dirty="0" err="1" smtClean="0"/>
              <a:t>Kuchhal</a:t>
            </a:r>
            <a:r>
              <a:rPr lang="en-US" sz="2000" b="1" dirty="0" smtClean="0"/>
              <a:t>”</a:t>
            </a:r>
            <a:r>
              <a:rPr lang="en-US" sz="2000" dirty="0" smtClean="0"/>
              <a:t>, Department of </a:t>
            </a:r>
            <a:r>
              <a:rPr lang="en-US" sz="2000" b="1" dirty="0" smtClean="0"/>
              <a:t>CSE</a:t>
            </a:r>
            <a:r>
              <a:rPr lang="en-US" sz="2000" dirty="0" smtClean="0"/>
              <a:t>, </a:t>
            </a:r>
            <a:r>
              <a:rPr lang="en-US" sz="2000" b="1" dirty="0" smtClean="0"/>
              <a:t>BMIET</a:t>
            </a:r>
            <a:r>
              <a:rPr lang="en-US" sz="2000" dirty="0" smtClean="0"/>
              <a:t>, </a:t>
            </a:r>
            <a:r>
              <a:rPr lang="en-US" sz="2000" b="1" dirty="0" err="1" smtClean="0"/>
              <a:t>sonipat</a:t>
            </a:r>
            <a:r>
              <a:rPr lang="en-US" sz="2000" b="1" dirty="0" smtClean="0"/>
              <a:t>.</a:t>
            </a:r>
            <a:endParaRPr lang="en-US" sz="2000" dirty="0" smtClean="0"/>
          </a:p>
          <a:p>
            <a:r>
              <a:rPr lang="en-US" sz="2000" dirty="0" smtClean="0"/>
              <a:t>I further declare that, to the best of my knowledge the project does not contain any work which has been submitted for the award of the degree either in the University or in any other University/Deemed University without proper citations. </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9960" y="772112"/>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420414" y="1723696"/>
            <a:ext cx="8366234" cy="3100551"/>
          </a:xfrm>
        </p:spPr>
        <p:txBody>
          <a:bodyPr/>
          <a:lstStyle/>
          <a:p>
            <a:r>
              <a:rPr lang="en-US" sz="2000" b="1" dirty="0" smtClean="0"/>
              <a:t>Department</a:t>
            </a:r>
            <a:r>
              <a:rPr lang="en-US" dirty="0" smtClean="0"/>
              <a:t> </a:t>
            </a:r>
            <a:br>
              <a:rPr lang="en-US" dirty="0" smtClean="0"/>
            </a:br>
            <a:endParaRPr lang="en-US" dirty="0"/>
          </a:p>
        </p:txBody>
      </p:sp>
      <p:graphicFrame>
        <p:nvGraphicFramePr>
          <p:cNvPr id="4" name="Table 3"/>
          <p:cNvGraphicFramePr>
            <a:graphicFrameLocks noGrp="1"/>
          </p:cNvGraphicFramePr>
          <p:nvPr/>
        </p:nvGraphicFramePr>
        <p:xfrm>
          <a:off x="1566042" y="2442122"/>
          <a:ext cx="6096000" cy="1112520"/>
        </p:xfrm>
        <a:graphic>
          <a:graphicData uri="http://schemas.openxmlformats.org/drawingml/2006/table">
            <a:tbl>
              <a:tblPr firstRow="1" bandRow="1">
                <a:tableStyleId>{5C22544A-7EE6-4342-B048-85BDC9FD1C3A}</a:tableStyleId>
              </a:tblPr>
              <a:tblGrid>
                <a:gridCol w="2032000"/>
                <a:gridCol w="2032000"/>
                <a:gridCol w="2032000"/>
              </a:tblGrid>
              <a:tr h="370840">
                <a:tc>
                  <a:txBody>
                    <a:bodyPr/>
                    <a:lstStyle/>
                    <a:p>
                      <a:pPr rtl="0" fontAlgn="t">
                        <a:spcBef>
                          <a:spcPts val="0"/>
                        </a:spcBef>
                        <a:spcAft>
                          <a:spcPts val="0"/>
                        </a:spcAft>
                      </a:pPr>
                      <a:r>
                        <a:rPr lang="en-US" sz="1800" b="1" i="0" u="none" strike="noStrike">
                          <a:solidFill>
                            <a:srgbClr val="000000"/>
                          </a:solidFill>
                          <a:latin typeface="Times New Roman"/>
                        </a:rPr>
                        <a:t>Field</a:t>
                      </a:r>
                      <a:endParaRPr lang="en-US"/>
                    </a:p>
                  </a:txBody>
                  <a:tcPr marL="68580" marR="68580"/>
                </a:tc>
                <a:tc>
                  <a:txBody>
                    <a:bodyPr/>
                    <a:lstStyle/>
                    <a:p>
                      <a:pPr rtl="0" fontAlgn="t">
                        <a:spcBef>
                          <a:spcPts val="0"/>
                        </a:spcBef>
                        <a:spcAft>
                          <a:spcPts val="0"/>
                        </a:spcAft>
                      </a:pPr>
                      <a:r>
                        <a:rPr lang="en-US" sz="1800" b="1" i="0" u="none" strike="noStrike">
                          <a:solidFill>
                            <a:srgbClr val="000000"/>
                          </a:solidFill>
                          <a:latin typeface="Times New Roman"/>
                        </a:rPr>
                        <a:t>DataType</a:t>
                      </a:r>
                      <a:endParaRPr lang="en-US"/>
                    </a:p>
                  </a:txBody>
                  <a:tcPr marL="68580" marR="68580"/>
                </a:tc>
                <a:tc>
                  <a:txBody>
                    <a:bodyPr/>
                    <a:lstStyle/>
                    <a:p>
                      <a:pPr rtl="0" fontAlgn="t">
                        <a:spcBef>
                          <a:spcPts val="0"/>
                        </a:spcBef>
                        <a:spcAft>
                          <a:spcPts val="0"/>
                        </a:spcAft>
                      </a:pPr>
                      <a:r>
                        <a:rPr lang="en-US" sz="1800" b="1" i="0" u="none" strike="noStrike">
                          <a:solidFill>
                            <a:srgbClr val="000000"/>
                          </a:solidFill>
                          <a:latin typeface="Times New Roman"/>
                        </a:rPr>
                        <a:t>Constraint</a:t>
                      </a:r>
                      <a:endParaRPr lang="en-US"/>
                    </a:p>
                  </a:txBody>
                  <a:tcPr marL="68580" marR="68580"/>
                </a:tc>
              </a:tr>
              <a:tr h="370840">
                <a:tc>
                  <a:txBody>
                    <a:bodyPr/>
                    <a:lstStyle/>
                    <a:p>
                      <a:pPr rtl="0" fontAlgn="t">
                        <a:spcBef>
                          <a:spcPts val="0"/>
                        </a:spcBef>
                        <a:spcAft>
                          <a:spcPts val="0"/>
                        </a:spcAft>
                      </a:pPr>
                      <a:r>
                        <a:rPr lang="en-US" sz="1800" b="0" i="0" u="none" strike="noStrike">
                          <a:solidFill>
                            <a:srgbClr val="000000"/>
                          </a:solidFill>
                          <a:latin typeface="Times New Roman"/>
                        </a:rPr>
                        <a:t>Department </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Varchar(30)</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PK</a:t>
                      </a:r>
                      <a:endParaRPr lang="en-US"/>
                    </a:p>
                  </a:txBody>
                  <a:tcPr marL="68580" marR="68580"/>
                </a:tc>
              </a:tr>
              <a:tr h="370840">
                <a:tc>
                  <a:txBody>
                    <a:bodyPr/>
                    <a:lstStyle/>
                    <a:p>
                      <a:pPr rtl="0" fontAlgn="t">
                        <a:spcBef>
                          <a:spcPts val="0"/>
                        </a:spcBef>
                        <a:spcAft>
                          <a:spcPts val="0"/>
                        </a:spcAft>
                      </a:pPr>
                      <a:r>
                        <a:rPr lang="en-US" sz="1800" b="0" i="0" u="none" strike="noStrike">
                          <a:solidFill>
                            <a:srgbClr val="000000"/>
                          </a:solidFill>
                          <a:latin typeface="Times New Roman"/>
                        </a:rPr>
                        <a:t>Budget</a:t>
                      </a:r>
                      <a:endParaRPr lang="en-US"/>
                    </a:p>
                  </a:txBody>
                  <a:tcPr marL="68580" marR="68580"/>
                </a:tc>
                <a:tc>
                  <a:txBody>
                    <a:bodyPr/>
                    <a:lstStyle/>
                    <a:p>
                      <a:pPr rtl="0" fontAlgn="t">
                        <a:spcBef>
                          <a:spcPts val="0"/>
                        </a:spcBef>
                        <a:spcAft>
                          <a:spcPts val="0"/>
                        </a:spcAft>
                      </a:pPr>
                      <a:r>
                        <a:rPr lang="en-US" sz="1800" b="0" i="0" u="none" strike="noStrike">
                          <a:solidFill>
                            <a:srgbClr val="000000"/>
                          </a:solidFill>
                          <a:latin typeface="Times New Roman"/>
                        </a:rPr>
                        <a:t>Numeric(30)</a:t>
                      </a:r>
                      <a:endParaRPr lang="en-US"/>
                    </a:p>
                  </a:txBody>
                  <a:tcPr marL="68580" marR="68580"/>
                </a:tc>
                <a:tc>
                  <a:txBody>
                    <a:bodyPr/>
                    <a:lstStyle/>
                    <a:p>
                      <a:pPr rtl="0" fontAlgn="t">
                        <a:spcBef>
                          <a:spcPts val="0"/>
                        </a:spcBef>
                        <a:spcAft>
                          <a:spcPts val="0"/>
                        </a:spcAft>
                      </a:pPr>
                      <a:r>
                        <a:rPr lang="en-US" sz="1800" b="0" i="0" u="none" strike="noStrike" dirty="0">
                          <a:solidFill>
                            <a:srgbClr val="000000"/>
                          </a:solidFill>
                          <a:latin typeface="Times New Roman"/>
                        </a:rPr>
                        <a:t>NN</a:t>
                      </a:r>
                      <a:endParaRPr lang="en-US" dirty="0"/>
                    </a:p>
                  </a:txBody>
                  <a:tcPr marL="68580" marR="68580"/>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367" y="698539"/>
            <a:ext cx="7688700" cy="535200"/>
          </a:xfrm>
        </p:spPr>
        <p:txBody>
          <a:bodyPr/>
          <a:lstStyle/>
          <a:p>
            <a:r>
              <a:rPr lang="en-US" b="1" u="sng" dirty="0" smtClean="0">
                <a:solidFill>
                  <a:schemeClr val="bg1"/>
                </a:solidFill>
              </a:rPr>
              <a:t>Screenshots Outputs:</a:t>
            </a:r>
            <a:endParaRPr lang="en-US" dirty="0">
              <a:solidFill>
                <a:schemeClr val="bg1"/>
              </a:solidFill>
            </a:endParaRPr>
          </a:p>
        </p:txBody>
      </p:sp>
      <p:sp>
        <p:nvSpPr>
          <p:cNvPr id="3" name="Text Placeholder 2"/>
          <p:cNvSpPr>
            <a:spLocks noGrp="1"/>
          </p:cNvSpPr>
          <p:nvPr>
            <p:ph type="body" idx="1"/>
          </p:nvPr>
        </p:nvSpPr>
        <p:spPr>
          <a:xfrm>
            <a:off x="346841" y="1723697"/>
            <a:ext cx="8492359" cy="3268718"/>
          </a:xfrm>
        </p:spPr>
        <p:txBody>
          <a:bodyPr/>
          <a:lstStyle/>
          <a:p>
            <a:r>
              <a:rPr lang="en-US" sz="1800" b="1" dirty="0" smtClean="0"/>
              <a:t>Start</a:t>
            </a:r>
            <a:r>
              <a:rPr lang="en-US" sz="2000" b="1" dirty="0" smtClean="0"/>
              <a:t> Screen</a:t>
            </a:r>
          </a:p>
          <a:p>
            <a:endParaRPr lang="en-US" dirty="0"/>
          </a:p>
        </p:txBody>
      </p:sp>
      <p:pic>
        <p:nvPicPr>
          <p:cNvPr id="4" name="Picture 3" descr="1.png"/>
          <p:cNvPicPr>
            <a:picLocks noChangeAspect="1"/>
          </p:cNvPicPr>
          <p:nvPr/>
        </p:nvPicPr>
        <p:blipFill>
          <a:blip r:embed="rId2"/>
          <a:stretch>
            <a:fillRect/>
          </a:stretch>
        </p:blipFill>
        <p:spPr>
          <a:xfrm>
            <a:off x="2354316" y="1250731"/>
            <a:ext cx="6789683" cy="3883551"/>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8940" y="709050"/>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241737" y="1755228"/>
            <a:ext cx="8565931" cy="3226675"/>
          </a:xfrm>
        </p:spPr>
        <p:txBody>
          <a:bodyPr/>
          <a:lstStyle/>
          <a:p>
            <a:r>
              <a:rPr lang="en-US" sz="2000" b="1" dirty="0" smtClean="0"/>
              <a:t>Invalid Username &amp; Password</a:t>
            </a:r>
            <a:endParaRPr lang="en-US" sz="2000" b="1" dirty="0" smtClean="0"/>
          </a:p>
          <a:p>
            <a:endParaRPr lang="en-US" dirty="0"/>
          </a:p>
        </p:txBody>
      </p:sp>
      <p:pic>
        <p:nvPicPr>
          <p:cNvPr id="4" name="Picture 3" descr="2.png"/>
          <p:cNvPicPr>
            <a:picLocks noChangeAspect="1"/>
          </p:cNvPicPr>
          <p:nvPr/>
        </p:nvPicPr>
        <p:blipFill>
          <a:blip r:embed="rId2"/>
          <a:stretch>
            <a:fillRect/>
          </a:stretch>
        </p:blipFill>
        <p:spPr>
          <a:xfrm>
            <a:off x="1805584" y="2241465"/>
            <a:ext cx="5553851" cy="2762636"/>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430" y="603946"/>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283779" y="1734206"/>
            <a:ext cx="8628993" cy="3279227"/>
          </a:xfrm>
        </p:spPr>
        <p:txBody>
          <a:bodyPr/>
          <a:lstStyle/>
          <a:p>
            <a:r>
              <a:rPr lang="en-US" sz="2000" b="1" dirty="0" smtClean="0"/>
              <a:t>Login Page</a:t>
            </a:r>
            <a:r>
              <a:rPr lang="en-US" dirty="0" smtClean="0"/>
              <a:t/>
            </a:r>
            <a:br>
              <a:rPr lang="en-US" dirty="0" smtClean="0"/>
            </a:br>
            <a:endParaRPr lang="en-US" dirty="0"/>
          </a:p>
        </p:txBody>
      </p:sp>
      <p:pic>
        <p:nvPicPr>
          <p:cNvPr id="4" name="Picture 3" descr="3.png"/>
          <p:cNvPicPr>
            <a:picLocks noChangeAspect="1"/>
          </p:cNvPicPr>
          <p:nvPr/>
        </p:nvPicPr>
        <p:blipFill>
          <a:blip r:embed="rId2"/>
          <a:stretch>
            <a:fillRect/>
          </a:stretch>
        </p:blipFill>
        <p:spPr>
          <a:xfrm>
            <a:off x="3300022" y="1875572"/>
            <a:ext cx="5591956" cy="2800741"/>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3836" y="561905"/>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67861" y="1734206"/>
            <a:ext cx="8502869" cy="3279228"/>
          </a:xfrm>
        </p:spPr>
        <p:txBody>
          <a:bodyPr/>
          <a:lstStyle/>
          <a:p>
            <a:r>
              <a:rPr lang="en-US" sz="2000" b="1" dirty="0" err="1" smtClean="0"/>
              <a:t>DashBoard</a:t>
            </a:r>
            <a:r>
              <a:rPr lang="en-US" sz="2000" b="1" dirty="0" smtClean="0"/>
              <a:t> Page</a:t>
            </a:r>
            <a:r>
              <a:rPr lang="en-US" sz="2000" b="1" dirty="0" smtClean="0"/>
              <a:t/>
            </a:r>
            <a:br>
              <a:rPr lang="en-US" sz="2000" b="1" dirty="0" smtClean="0"/>
            </a:br>
            <a:endParaRPr lang="en-US" sz="2000" b="1" dirty="0"/>
          </a:p>
        </p:txBody>
      </p:sp>
      <p:pic>
        <p:nvPicPr>
          <p:cNvPr id="4" name="Picture 3" descr="4.png"/>
          <p:cNvPicPr>
            <a:picLocks noChangeAspect="1"/>
          </p:cNvPicPr>
          <p:nvPr/>
        </p:nvPicPr>
        <p:blipFill>
          <a:blip r:embed="rId2"/>
          <a:stretch>
            <a:fillRect/>
          </a:stretch>
        </p:blipFill>
        <p:spPr>
          <a:xfrm>
            <a:off x="2942898" y="231228"/>
            <a:ext cx="6201102" cy="4912272"/>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6388" y="667008"/>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36331" y="1744716"/>
            <a:ext cx="8544910" cy="3247697"/>
          </a:xfrm>
        </p:spPr>
        <p:txBody>
          <a:bodyPr/>
          <a:lstStyle/>
          <a:p>
            <a:r>
              <a:rPr lang="en-IN" sz="2000" b="1" dirty="0" smtClean="0"/>
              <a:t>menu</a:t>
            </a:r>
            <a:endParaRPr lang="en-US" sz="2000" b="1" dirty="0"/>
          </a:p>
        </p:txBody>
      </p:sp>
      <p:pic>
        <p:nvPicPr>
          <p:cNvPr id="4" name="Picture 3" descr="5.png"/>
          <p:cNvPicPr>
            <a:picLocks noChangeAspect="1"/>
          </p:cNvPicPr>
          <p:nvPr/>
        </p:nvPicPr>
        <p:blipFill>
          <a:blip r:embed="rId2"/>
          <a:stretch>
            <a:fillRect/>
          </a:stretch>
        </p:blipFill>
        <p:spPr>
          <a:xfrm>
            <a:off x="1839310" y="0"/>
            <a:ext cx="7082621" cy="514349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8733" y="614457"/>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78373" y="1723697"/>
            <a:ext cx="8418786" cy="3237186"/>
          </a:xfrm>
        </p:spPr>
        <p:txBody>
          <a:bodyPr/>
          <a:lstStyle/>
          <a:p>
            <a:r>
              <a:rPr lang="en-US" sz="2000" b="1" dirty="0" smtClean="0"/>
              <a:t>Add </a:t>
            </a:r>
            <a:r>
              <a:rPr lang="en-US" sz="2000" b="1" dirty="0" smtClean="0"/>
              <a:t>Employee</a:t>
            </a:r>
            <a:endParaRPr lang="en-US" sz="2000" b="1" dirty="0" smtClean="0"/>
          </a:p>
        </p:txBody>
      </p:sp>
      <p:pic>
        <p:nvPicPr>
          <p:cNvPr id="4" name="Picture 3" descr="6.png"/>
          <p:cNvPicPr>
            <a:picLocks noChangeAspect="1"/>
          </p:cNvPicPr>
          <p:nvPr/>
        </p:nvPicPr>
        <p:blipFill>
          <a:blip r:embed="rId2"/>
          <a:stretch>
            <a:fillRect/>
          </a:stretch>
        </p:blipFill>
        <p:spPr>
          <a:xfrm>
            <a:off x="2933180" y="567559"/>
            <a:ext cx="5811427" cy="438675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877" y="582926"/>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15310" y="1713186"/>
            <a:ext cx="8513380" cy="3289738"/>
          </a:xfrm>
        </p:spPr>
        <p:txBody>
          <a:bodyPr/>
          <a:lstStyle/>
          <a:p>
            <a:r>
              <a:rPr lang="en-US" sz="2000" b="1" dirty="0" smtClean="0"/>
              <a:t>Add </a:t>
            </a:r>
            <a:r>
              <a:rPr lang="en-US" sz="2000" b="1" dirty="0" smtClean="0"/>
              <a:t>Rooms</a:t>
            </a:r>
            <a:endParaRPr lang="en-US" sz="2000" b="1" dirty="0" smtClean="0"/>
          </a:p>
        </p:txBody>
      </p:sp>
      <p:pic>
        <p:nvPicPr>
          <p:cNvPr id="4" name="Picture 3" descr="7.png"/>
          <p:cNvPicPr>
            <a:picLocks noChangeAspect="1"/>
          </p:cNvPicPr>
          <p:nvPr/>
        </p:nvPicPr>
        <p:blipFill>
          <a:blip r:embed="rId2"/>
          <a:stretch>
            <a:fillRect/>
          </a:stretch>
        </p:blipFill>
        <p:spPr>
          <a:xfrm>
            <a:off x="2364828" y="157656"/>
            <a:ext cx="6560715" cy="485972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877" y="530375"/>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220717" y="1723696"/>
            <a:ext cx="8586952" cy="3268717"/>
          </a:xfrm>
        </p:spPr>
        <p:txBody>
          <a:bodyPr/>
          <a:lstStyle/>
          <a:p>
            <a:r>
              <a:rPr lang="en-US" sz="2000" b="1" dirty="0" smtClean="0"/>
              <a:t>Add </a:t>
            </a:r>
            <a:r>
              <a:rPr lang="en-US" sz="2000" b="1" dirty="0" smtClean="0"/>
              <a:t>Drivers</a:t>
            </a:r>
            <a:endParaRPr lang="en-US" sz="2000" b="1" dirty="0" smtClean="0"/>
          </a:p>
        </p:txBody>
      </p:sp>
      <p:pic>
        <p:nvPicPr>
          <p:cNvPr id="4" name="Picture 3" descr="8.png"/>
          <p:cNvPicPr>
            <a:picLocks noChangeAspect="1"/>
          </p:cNvPicPr>
          <p:nvPr/>
        </p:nvPicPr>
        <p:blipFill>
          <a:blip r:embed="rId2"/>
          <a:stretch>
            <a:fillRect/>
          </a:stretch>
        </p:blipFill>
        <p:spPr>
          <a:xfrm>
            <a:off x="2238703" y="210206"/>
            <a:ext cx="6675879" cy="4933293"/>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4347" y="582926"/>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36331" y="1723696"/>
            <a:ext cx="8492359" cy="3279227"/>
          </a:xfrm>
        </p:spPr>
        <p:txBody>
          <a:bodyPr/>
          <a:lstStyle/>
          <a:p>
            <a:r>
              <a:rPr lang="en-US" sz="2000" b="1" dirty="0" smtClean="0"/>
              <a:t>Reception</a:t>
            </a:r>
            <a:endParaRPr lang="en-US" sz="2000" b="1" dirty="0" smtClean="0"/>
          </a:p>
        </p:txBody>
      </p:sp>
      <p:pic>
        <p:nvPicPr>
          <p:cNvPr id="4" name="Picture 3" descr="10.png"/>
          <p:cNvPicPr>
            <a:picLocks noChangeAspect="1"/>
          </p:cNvPicPr>
          <p:nvPr/>
        </p:nvPicPr>
        <p:blipFill>
          <a:blip r:embed="rId2"/>
          <a:stretch>
            <a:fillRect/>
          </a:stretch>
        </p:blipFill>
        <p:spPr>
          <a:xfrm>
            <a:off x="2301765" y="94590"/>
            <a:ext cx="6606296" cy="504891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6215" y="493987"/>
            <a:ext cx="6571060" cy="693682"/>
          </a:xfrm>
        </p:spPr>
        <p:txBody>
          <a:bodyPr/>
          <a:lstStyle/>
          <a:p>
            <a:r>
              <a:rPr lang="en-US" b="1" u="sng" dirty="0" smtClean="0"/>
              <a:t/>
            </a:r>
            <a:br>
              <a:rPr lang="en-US" b="1" u="sng" dirty="0" smtClean="0"/>
            </a:br>
            <a:r>
              <a:rPr lang="en-US" b="1" u="sng" dirty="0" smtClean="0"/>
              <a:t/>
            </a:r>
            <a:br>
              <a:rPr lang="en-US" b="1" u="sng" dirty="0" smtClean="0"/>
            </a:br>
            <a:r>
              <a:rPr lang="en-US" b="1" u="sng" dirty="0" smtClean="0"/>
              <a:t>Acknowledgment</a:t>
            </a:r>
            <a:r>
              <a:rPr lang="en-US" dirty="0" smtClean="0"/>
              <a:t/>
            </a:r>
            <a:br>
              <a:rPr lang="en-US" dirty="0" smtClean="0"/>
            </a:br>
            <a:r>
              <a:rPr lang="en-US" dirty="0" smtClean="0"/>
              <a:t/>
            </a:r>
            <a:br>
              <a:rPr lang="en-US" dirty="0" smtClean="0"/>
            </a:br>
            <a:endParaRPr lang="en-US" dirty="0"/>
          </a:p>
        </p:txBody>
      </p:sp>
      <p:sp>
        <p:nvSpPr>
          <p:cNvPr id="3" name="Content Placeholder 2"/>
          <p:cNvSpPr>
            <a:spLocks noGrp="1"/>
          </p:cNvSpPr>
          <p:nvPr>
            <p:ph idx="1"/>
          </p:nvPr>
        </p:nvSpPr>
        <p:spPr>
          <a:xfrm>
            <a:off x="357352" y="1952625"/>
            <a:ext cx="8408276" cy="2976727"/>
          </a:xfrm>
        </p:spPr>
        <p:txBody>
          <a:bodyPr>
            <a:normAutofit lnSpcReduction="10000"/>
          </a:bodyPr>
          <a:lstStyle/>
          <a:p>
            <a:r>
              <a:rPr lang="en-US" sz="2000" dirty="0" smtClean="0"/>
              <a:t>I wish to express my sincere gratitude to God for his protection, providence, guidance and above all, for sustaining us.</a:t>
            </a:r>
          </a:p>
          <a:p>
            <a:r>
              <a:rPr lang="en-US" sz="2000" dirty="0" smtClean="0"/>
              <a:t> I would like to express our special thanks of gratitude to our professor ‘</a:t>
            </a:r>
            <a:r>
              <a:rPr lang="en-US" sz="2000" b="1" dirty="0" err="1" smtClean="0"/>
              <a:t>MR.Vikash</a:t>
            </a:r>
            <a:r>
              <a:rPr lang="en-US" sz="2000" b="1" dirty="0" smtClean="0"/>
              <a:t> </a:t>
            </a:r>
            <a:r>
              <a:rPr lang="en-US" sz="2000" b="1" dirty="0" err="1" smtClean="0"/>
              <a:t>Kuchhal</a:t>
            </a:r>
            <a:r>
              <a:rPr lang="en-US" sz="2000" b="1" dirty="0" smtClean="0"/>
              <a:t>.</a:t>
            </a:r>
            <a:r>
              <a:rPr lang="en-US" sz="2000" dirty="0" smtClean="0"/>
              <a:t> who gave me the golden opportunity to do this wonderful </a:t>
            </a:r>
            <a:r>
              <a:rPr lang="en-US" sz="2000" b="1" dirty="0" smtClean="0"/>
              <a:t>project</a:t>
            </a:r>
            <a:r>
              <a:rPr lang="en-US" sz="2000" dirty="0" smtClean="0"/>
              <a:t> on the topic </a:t>
            </a:r>
            <a:r>
              <a:rPr lang="en-US" sz="2000" b="1" dirty="0" smtClean="0"/>
              <a:t>‘Hotel Management System’ </a:t>
            </a:r>
            <a:r>
              <a:rPr lang="en-US" sz="2000" dirty="0" smtClean="0"/>
              <a:t>, which also helped me in doing a lot of Research and gaining some precious knowledge.</a:t>
            </a:r>
          </a:p>
          <a:p>
            <a:r>
              <a:rPr lang="en-US" sz="2000" dirty="0" smtClean="0"/>
              <a:t>Finally, I wish to express my appreciation to my parents for their love and support.</a:t>
            </a:r>
          </a:p>
          <a:p>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8940" y="698539"/>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25821" y="1744717"/>
            <a:ext cx="8481847" cy="3268718"/>
          </a:xfrm>
        </p:spPr>
        <p:txBody>
          <a:bodyPr/>
          <a:lstStyle/>
          <a:p>
            <a:r>
              <a:rPr lang="en-US" sz="2000" b="1" dirty="0" smtClean="0"/>
              <a:t>Add new </a:t>
            </a:r>
            <a:r>
              <a:rPr lang="en-US" sz="2000" b="1" dirty="0" smtClean="0"/>
              <a:t>Customer</a:t>
            </a:r>
            <a:endParaRPr lang="en-US" sz="2000" b="1" dirty="0" smtClean="0"/>
          </a:p>
        </p:txBody>
      </p:sp>
      <p:pic>
        <p:nvPicPr>
          <p:cNvPr id="4" name="Picture 3" descr="11.png"/>
          <p:cNvPicPr>
            <a:picLocks noChangeAspect="1"/>
          </p:cNvPicPr>
          <p:nvPr/>
        </p:nvPicPr>
        <p:blipFill>
          <a:blip r:embed="rId2"/>
          <a:stretch>
            <a:fillRect/>
          </a:stretch>
        </p:blipFill>
        <p:spPr>
          <a:xfrm>
            <a:off x="3373819" y="210206"/>
            <a:ext cx="5499797" cy="469155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326" y="656499"/>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36331" y="1744716"/>
            <a:ext cx="8471337" cy="3268717"/>
          </a:xfrm>
        </p:spPr>
        <p:txBody>
          <a:bodyPr/>
          <a:lstStyle/>
          <a:p>
            <a:r>
              <a:rPr lang="en-US" sz="2000" b="1" dirty="0" smtClean="0"/>
              <a:t>Room </a:t>
            </a:r>
            <a:r>
              <a:rPr lang="en-US" sz="2000" b="1" dirty="0" smtClean="0"/>
              <a:t>Details</a:t>
            </a:r>
            <a:endParaRPr lang="en-US" sz="2000" b="1" dirty="0" smtClean="0"/>
          </a:p>
        </p:txBody>
      </p:sp>
      <p:pic>
        <p:nvPicPr>
          <p:cNvPr id="4" name="Picture 3" descr="12.png"/>
          <p:cNvPicPr>
            <a:picLocks noChangeAspect="1"/>
          </p:cNvPicPr>
          <p:nvPr/>
        </p:nvPicPr>
        <p:blipFill>
          <a:blip r:embed="rId2"/>
          <a:stretch>
            <a:fillRect/>
          </a:stretch>
        </p:blipFill>
        <p:spPr>
          <a:xfrm>
            <a:off x="2564524" y="13034"/>
            <a:ext cx="6579475" cy="5117432"/>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326" y="635478"/>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67863" y="1755228"/>
            <a:ext cx="8439806" cy="3195144"/>
          </a:xfrm>
        </p:spPr>
        <p:txBody>
          <a:bodyPr/>
          <a:lstStyle/>
          <a:p>
            <a:r>
              <a:rPr lang="en-US" sz="2000" b="1" dirty="0" smtClean="0"/>
              <a:t>Employee </a:t>
            </a:r>
            <a:r>
              <a:rPr lang="en-US" sz="2000" b="1" dirty="0" smtClean="0"/>
              <a:t>Details</a:t>
            </a:r>
            <a:endParaRPr lang="en-US" sz="2000" b="1" dirty="0" smtClean="0"/>
          </a:p>
        </p:txBody>
      </p:sp>
      <p:pic>
        <p:nvPicPr>
          <p:cNvPr id="4" name="Picture 3" descr="13.png"/>
          <p:cNvPicPr>
            <a:picLocks noChangeAspect="1"/>
          </p:cNvPicPr>
          <p:nvPr/>
        </p:nvPicPr>
        <p:blipFill>
          <a:blip r:embed="rId2"/>
          <a:stretch>
            <a:fillRect/>
          </a:stretch>
        </p:blipFill>
        <p:spPr>
          <a:xfrm>
            <a:off x="3047999" y="147144"/>
            <a:ext cx="5834813" cy="499635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4347" y="561905"/>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25821" y="1723696"/>
            <a:ext cx="8502869" cy="3289737"/>
          </a:xfrm>
        </p:spPr>
        <p:txBody>
          <a:bodyPr/>
          <a:lstStyle/>
          <a:p>
            <a:r>
              <a:rPr lang="en-US" sz="2000" b="1" dirty="0" smtClean="0"/>
              <a:t>Check In </a:t>
            </a:r>
            <a:r>
              <a:rPr lang="en-US" sz="2000" b="1" dirty="0" smtClean="0"/>
              <a:t>Details</a:t>
            </a:r>
            <a:endParaRPr lang="en-US" sz="2000" b="1" dirty="0" smtClean="0"/>
          </a:p>
        </p:txBody>
      </p:sp>
      <p:pic>
        <p:nvPicPr>
          <p:cNvPr id="4" name="Picture 3" descr="14.png"/>
          <p:cNvPicPr>
            <a:picLocks noChangeAspect="1"/>
          </p:cNvPicPr>
          <p:nvPr/>
        </p:nvPicPr>
        <p:blipFill>
          <a:blip r:embed="rId2"/>
          <a:stretch>
            <a:fillRect/>
          </a:stretch>
        </p:blipFill>
        <p:spPr>
          <a:xfrm>
            <a:off x="2997619" y="767254"/>
            <a:ext cx="6146381" cy="3731173"/>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9960" y="635478"/>
            <a:ext cx="7688700" cy="535200"/>
          </a:xfrm>
        </p:spPr>
        <p:txBody>
          <a:bodyPr/>
          <a:lstStyle/>
          <a:p>
            <a:r>
              <a:rPr lang="en-IN" dirty="0" smtClean="0"/>
              <a:t> </a:t>
            </a:r>
            <a:endParaRPr lang="en-US" dirty="0"/>
          </a:p>
        </p:txBody>
      </p:sp>
      <p:sp>
        <p:nvSpPr>
          <p:cNvPr id="3" name="Text Placeholder 2"/>
          <p:cNvSpPr>
            <a:spLocks noGrp="1"/>
          </p:cNvSpPr>
          <p:nvPr>
            <p:ph type="body" idx="1"/>
          </p:nvPr>
        </p:nvSpPr>
        <p:spPr>
          <a:xfrm>
            <a:off x="346841" y="1744716"/>
            <a:ext cx="8471337" cy="3258207"/>
          </a:xfrm>
        </p:spPr>
        <p:txBody>
          <a:bodyPr/>
          <a:lstStyle/>
          <a:p>
            <a:r>
              <a:rPr lang="en-US" sz="2000" b="1" dirty="0" smtClean="0"/>
              <a:t>Check out</a:t>
            </a:r>
            <a:endParaRPr lang="en-US" sz="2000" b="1" dirty="0"/>
          </a:p>
        </p:txBody>
      </p:sp>
      <p:pic>
        <p:nvPicPr>
          <p:cNvPr id="4" name="Picture 3" descr="15.png"/>
          <p:cNvPicPr>
            <a:picLocks noChangeAspect="1"/>
          </p:cNvPicPr>
          <p:nvPr/>
        </p:nvPicPr>
        <p:blipFill>
          <a:blip r:embed="rId2"/>
          <a:stretch>
            <a:fillRect/>
          </a:stretch>
        </p:blipFill>
        <p:spPr>
          <a:xfrm>
            <a:off x="2421517" y="1158858"/>
            <a:ext cx="6592220" cy="3372321"/>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878" y="730071"/>
            <a:ext cx="7688700" cy="535200"/>
          </a:xfrm>
        </p:spPr>
        <p:txBody>
          <a:bodyPr/>
          <a:lstStyle/>
          <a:p>
            <a:pPr marL="1828800" indent="457200">
              <a:spcAft>
                <a:spcPts val="800"/>
              </a:spcAft>
            </a:pPr>
            <a:r>
              <a:rPr lang="en-US" sz="2800" b="1" u="sng" dirty="0" smtClean="0">
                <a:solidFill>
                  <a:srgbClr val="000000"/>
                </a:solidFill>
                <a:latin typeface="Times New Roman"/>
              </a:rPr>
              <a:t>Conclusion</a:t>
            </a:r>
            <a:r>
              <a:rPr lang="en-US" dirty="0" smtClean="0"/>
              <a:t/>
            </a:r>
            <a:br>
              <a:rPr lang="en-US" dirty="0" smtClean="0"/>
            </a:br>
            <a:r>
              <a:rPr lang="en-US" dirty="0" smtClean="0"/>
              <a:t/>
            </a:r>
            <a:br>
              <a:rPr lang="en-US" dirty="0" smtClean="0"/>
            </a:br>
            <a:endParaRPr lang="en-US" dirty="0"/>
          </a:p>
        </p:txBody>
      </p:sp>
      <p:sp>
        <p:nvSpPr>
          <p:cNvPr id="3" name="Text Placeholder 2"/>
          <p:cNvSpPr>
            <a:spLocks noGrp="1"/>
          </p:cNvSpPr>
          <p:nvPr>
            <p:ph type="body" idx="1"/>
          </p:nvPr>
        </p:nvSpPr>
        <p:spPr>
          <a:xfrm>
            <a:off x="357353" y="1744716"/>
            <a:ext cx="8439806" cy="3184636"/>
          </a:xfrm>
        </p:spPr>
        <p:txBody>
          <a:bodyPr/>
          <a:lstStyle/>
          <a:p>
            <a:r>
              <a:rPr lang="en-US" sz="2000" dirty="0" smtClean="0"/>
              <a:t>In this project I have tried my best to make user friendly software. This software can be handled by any person who has little bit of idea of computers. In this software I have tried to meet most of the requirements of the present hotel management system including maintaining details of customers, rooms, employees and drivers. I also keep provision to update the details of customers, rooms and employees. In my effort I have tried to make my software all the more user friendly but there may some features which I would like to include in my continuous attempts</a:t>
            </a:r>
            <a:r>
              <a:rPr lang="en-US" dirty="0" smtClean="0"/>
              <a:t>.</a:t>
            </a:r>
            <a:br>
              <a:rPr lang="en-US" dirty="0" smtClean="0"/>
            </a:br>
            <a:endParaRPr 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4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tx1"/>
                </a:solidFill>
              </a:rPr>
              <a:t>Thank You!</a:t>
            </a:r>
            <a:endParaRPr dirty="0">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48100" y="678488"/>
            <a:ext cx="3300900" cy="5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Outline - </a:t>
            </a:r>
            <a:endParaRPr dirty="0">
              <a:solidFill>
                <a:schemeClr val="bg1"/>
              </a:solidFill>
            </a:endParaRPr>
          </a:p>
        </p:txBody>
      </p:sp>
      <p:sp>
        <p:nvSpPr>
          <p:cNvPr id="93" name="Google Shape;93;p14"/>
          <p:cNvSpPr txBox="1">
            <a:spLocks noGrp="1"/>
          </p:cNvSpPr>
          <p:nvPr>
            <p:ph type="body" idx="1"/>
          </p:nvPr>
        </p:nvSpPr>
        <p:spPr>
          <a:xfrm>
            <a:off x="680900" y="1684950"/>
            <a:ext cx="6736200" cy="2958900"/>
          </a:xfrm>
          <a:prstGeom prst="rect">
            <a:avLst/>
          </a:prstGeom>
        </p:spPr>
        <p:txBody>
          <a:bodyPr spcFirstLastPara="1" wrap="square" lIns="91425" tIns="91425" rIns="91425" bIns="91425" anchor="t" anchorCtr="0">
            <a:noAutofit/>
          </a:bodyPr>
          <a:lstStyle/>
          <a:p>
            <a:pPr fontAlgn="base"/>
            <a:r>
              <a:rPr lang="en-US" sz="2000" dirty="0" smtClean="0"/>
              <a:t>Abstract</a:t>
            </a:r>
          </a:p>
          <a:p>
            <a:pPr fontAlgn="base"/>
            <a:r>
              <a:rPr lang="en-US" sz="2000" dirty="0" smtClean="0"/>
              <a:t>Introduction</a:t>
            </a:r>
          </a:p>
          <a:p>
            <a:pPr fontAlgn="base"/>
            <a:r>
              <a:rPr lang="en-US" sz="2000" dirty="0" smtClean="0"/>
              <a:t>Administrative Modules</a:t>
            </a:r>
          </a:p>
          <a:p>
            <a:pPr fontAlgn="base"/>
            <a:r>
              <a:rPr lang="en-US" sz="2000" dirty="0" smtClean="0"/>
              <a:t>Main Objective</a:t>
            </a:r>
          </a:p>
          <a:p>
            <a:pPr fontAlgn="base"/>
            <a:r>
              <a:rPr lang="en-US" sz="2000" dirty="0" smtClean="0"/>
              <a:t>Requirements</a:t>
            </a:r>
          </a:p>
          <a:p>
            <a:pPr fontAlgn="base"/>
            <a:r>
              <a:rPr lang="en-US" sz="2000" dirty="0" smtClean="0"/>
              <a:t>Database Tables</a:t>
            </a:r>
          </a:p>
          <a:p>
            <a:pPr fontAlgn="base"/>
            <a:r>
              <a:rPr lang="en-US" sz="2000" dirty="0" smtClean="0"/>
              <a:t>Screenshots</a:t>
            </a:r>
          </a:p>
          <a:p>
            <a:pPr fontAlgn="base"/>
            <a:r>
              <a:rPr lang="en-US" sz="2000" dirty="0" smtClean="0"/>
              <a:t>Conclusion</a:t>
            </a:r>
          </a:p>
          <a:p>
            <a:pPr marL="457200" lvl="0" indent="-355600" algn="l" rtl="0">
              <a:spcBef>
                <a:spcPts val="0"/>
              </a:spcBef>
              <a:spcAft>
                <a:spcPts val="0"/>
              </a:spcAft>
              <a:buSzPts val="2000"/>
              <a:buChar char="●"/>
            </a:pPr>
            <a:endParaRPr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0000" y="483476"/>
            <a:ext cx="7667766" cy="840827"/>
          </a:xfrm>
        </p:spPr>
        <p:txBody>
          <a:bodyPr/>
          <a:lstStyle/>
          <a:p>
            <a:r>
              <a:rPr lang="en-US" b="1" dirty="0" smtClean="0"/>
              <a:t> </a:t>
            </a:r>
            <a:r>
              <a:rPr lang="en" b="1" u="sng" dirty="0" smtClean="0">
                <a:solidFill>
                  <a:schemeClr val="bg1"/>
                </a:solidFill>
              </a:rPr>
              <a:t>Abstract</a:t>
            </a: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endParaRPr lang="en-US" dirty="0"/>
          </a:p>
        </p:txBody>
      </p:sp>
      <p:sp>
        <p:nvSpPr>
          <p:cNvPr id="3" name="Text Placeholder 2"/>
          <p:cNvSpPr>
            <a:spLocks noGrp="1"/>
          </p:cNvSpPr>
          <p:nvPr>
            <p:ph type="body" idx="1"/>
          </p:nvPr>
        </p:nvSpPr>
        <p:spPr>
          <a:xfrm>
            <a:off x="388883" y="1786758"/>
            <a:ext cx="8355724" cy="2974428"/>
          </a:xfrm>
        </p:spPr>
        <p:txBody>
          <a:bodyPr/>
          <a:lstStyle/>
          <a:p>
            <a:r>
              <a:rPr lang="en-US" sz="1600" dirty="0" smtClean="0"/>
              <a:t>In my project “</a:t>
            </a:r>
            <a:r>
              <a:rPr lang="en-US" sz="1600" b="1" dirty="0" smtClean="0"/>
              <a:t>Hotel Management System</a:t>
            </a:r>
            <a:r>
              <a:rPr lang="en-US" sz="1600" dirty="0" smtClean="0"/>
              <a:t>” I have tried to show how the data/information in hotels is managed. This is just an overview of management in hotels. It manages and maintains the records of customers, rooms, employees and drivers in the hotel. The project is aimed to maintain the day-to-day state of admission/vacation of Residents, List of employees, room details etc. Main objective of this project is to provide solution for hotel to manage most there work using computerized process. This software application will help admin to handle customer information, room allocation details, Payment details etc. </a:t>
            </a:r>
          </a:p>
          <a:p>
            <a:r>
              <a:rPr lang="en-US" sz="1600" dirty="0" smtClean="0"/>
              <a:t>The rooms have different categories like single bed, double bed etc. so their charges and records will be maintained accordingly.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1225" y="536650"/>
            <a:ext cx="33009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Introduction</a:t>
            </a:r>
            <a:endParaRPr dirty="0">
              <a:solidFill>
                <a:schemeClr val="bg1"/>
              </a:solidFill>
            </a:endParaRPr>
          </a:p>
        </p:txBody>
      </p:sp>
      <p:sp>
        <p:nvSpPr>
          <p:cNvPr id="99" name="Google Shape;99;p15"/>
          <p:cNvSpPr txBox="1">
            <a:spLocks noGrp="1"/>
          </p:cNvSpPr>
          <p:nvPr>
            <p:ph type="body" idx="1"/>
          </p:nvPr>
        </p:nvSpPr>
        <p:spPr>
          <a:xfrm>
            <a:off x="721225" y="1602937"/>
            <a:ext cx="7945200" cy="3447527"/>
          </a:xfrm>
          <a:prstGeom prst="rect">
            <a:avLst/>
          </a:prstGeom>
        </p:spPr>
        <p:txBody>
          <a:bodyPr spcFirstLastPara="1" wrap="square" lIns="91425" tIns="91425" rIns="91425" bIns="91425" anchor="t" anchorCtr="0">
            <a:noAutofit/>
          </a:bodyPr>
          <a:lstStyle/>
          <a:p>
            <a:pPr indent="-381000">
              <a:buSzPts val="2400"/>
            </a:pPr>
            <a:r>
              <a:rPr lang="en-US" sz="1600" dirty="0" smtClean="0">
                <a:solidFill>
                  <a:srgbClr val="0D0D0D"/>
                </a:solidFill>
                <a:latin typeface="Times New Roman"/>
              </a:rPr>
              <a:t>The project, Hotel Management System is a desktop-based application that allows the hotel manager to handle all hotel activities online. Interactive GUI and the ability to manage various rooms, employees, drivers and customers make this system very flexible and convenient. The hotel manager is a very busy person and does not have the time to sit and manage the entire activities manually on paper. This application gives him the power and flexibility to manage the entire system from a single online system. Hotel management project provides room booking, staff management and other necessary hotel management features. The system allows the manager to post available rooms in the system. The Purpose of the whole process is to ease the daily or regular activities of the Hotel Management into an automatic computerized retrievable process. The daily activities includes the Room activities, Entering details of the new customer check in, To allocate a room as per the customer need and interest, Recording the checkout time and details, Releasing or Empty of room and to record the process in a computer system for future.</a:t>
            </a:r>
            <a:endParaRPr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557047" y="1694587"/>
            <a:ext cx="8303173" cy="4524315"/>
          </a:xfrm>
          <a:prstGeom prst="rect">
            <a:avLst/>
          </a:prstGeom>
        </p:spPr>
        <p:txBody>
          <a:bodyPr wrap="square">
            <a:spAutoFit/>
          </a:bodyPr>
          <a:lstStyle/>
          <a:p>
            <a:endParaRPr lang="en-US" dirty="0" smtClean="0"/>
          </a:p>
          <a:p>
            <a:r>
              <a:rPr lang="en-US" b="1" dirty="0" smtClean="0"/>
              <a:t>The application of the Hotel Management System bears the following functions to use by the Administrator:</a:t>
            </a:r>
          </a:p>
          <a:p>
            <a:endParaRPr lang="en-US" dirty="0" smtClean="0"/>
          </a:p>
          <a:p>
            <a:pPr fontAlgn="base">
              <a:buFont typeface="Arial"/>
              <a:buChar char="•"/>
            </a:pPr>
            <a:r>
              <a:rPr lang="en-US" dirty="0" smtClean="0">
                <a:solidFill>
                  <a:srgbClr val="000000"/>
                </a:solidFill>
                <a:latin typeface="Times New Roman"/>
              </a:rPr>
              <a:t>Add a new Room</a:t>
            </a:r>
          </a:p>
          <a:p>
            <a:pPr fontAlgn="base">
              <a:buFont typeface="Arial"/>
              <a:buChar char="•"/>
            </a:pPr>
            <a:r>
              <a:rPr lang="en-US" dirty="0" smtClean="0">
                <a:solidFill>
                  <a:srgbClr val="000000"/>
                </a:solidFill>
                <a:latin typeface="Times New Roman"/>
              </a:rPr>
              <a:t>Add an Employee</a:t>
            </a:r>
          </a:p>
          <a:p>
            <a:pPr fontAlgn="base">
              <a:buFont typeface="Arial"/>
              <a:buChar char="•"/>
            </a:pPr>
            <a:r>
              <a:rPr lang="en-US" dirty="0" smtClean="0">
                <a:solidFill>
                  <a:srgbClr val="000000"/>
                </a:solidFill>
                <a:latin typeface="Times New Roman"/>
              </a:rPr>
              <a:t>Add a new Customer</a:t>
            </a:r>
          </a:p>
          <a:p>
            <a:pPr fontAlgn="base">
              <a:buFont typeface="Arial"/>
              <a:buChar char="•"/>
            </a:pPr>
            <a:r>
              <a:rPr lang="en-US" dirty="0" smtClean="0">
                <a:solidFill>
                  <a:srgbClr val="000000"/>
                </a:solidFill>
                <a:latin typeface="Times New Roman"/>
              </a:rPr>
              <a:t>Check room status</a:t>
            </a:r>
          </a:p>
          <a:p>
            <a:pPr fontAlgn="base">
              <a:buFont typeface="Arial"/>
              <a:buChar char="•"/>
            </a:pPr>
            <a:r>
              <a:rPr lang="en-US" dirty="0" smtClean="0">
                <a:solidFill>
                  <a:srgbClr val="000000"/>
                </a:solidFill>
                <a:latin typeface="Times New Roman"/>
              </a:rPr>
              <a:t>Check all employees’ details</a:t>
            </a:r>
          </a:p>
          <a:p>
            <a:pPr fontAlgn="base">
              <a:buFont typeface="Arial"/>
              <a:buChar char="•"/>
            </a:pPr>
            <a:r>
              <a:rPr lang="en-US" dirty="0" smtClean="0">
                <a:solidFill>
                  <a:srgbClr val="000000"/>
                </a:solidFill>
                <a:latin typeface="Times New Roman"/>
              </a:rPr>
              <a:t>Check all Customers’ details</a:t>
            </a:r>
          </a:p>
          <a:p>
            <a:pPr fontAlgn="base">
              <a:buFont typeface="Arial"/>
              <a:buChar char="•"/>
            </a:pPr>
            <a:r>
              <a:rPr lang="en-US" dirty="0" smtClean="0">
                <a:solidFill>
                  <a:srgbClr val="000000"/>
                </a:solidFill>
                <a:latin typeface="Times New Roman"/>
              </a:rPr>
              <a:t>Update room status</a:t>
            </a:r>
          </a:p>
          <a:p>
            <a:pPr fontAlgn="base">
              <a:buFont typeface="Arial"/>
              <a:buChar char="•"/>
            </a:pPr>
            <a:r>
              <a:rPr lang="en-US" dirty="0" smtClean="0">
                <a:solidFill>
                  <a:srgbClr val="000000"/>
                </a:solidFill>
                <a:latin typeface="Times New Roman"/>
              </a:rPr>
              <a:t>Update check status etc.</a:t>
            </a:r>
          </a:p>
          <a:p>
            <a:r>
              <a:rPr lang="en-US" dirty="0" smtClean="0"/>
              <a:t/>
            </a:r>
            <a:br>
              <a:rPr lang="en-US" dirty="0" smtClean="0"/>
            </a:br>
            <a:endParaRPr lang="en-US" dirty="0" smtClean="0"/>
          </a:p>
          <a:p>
            <a:r>
              <a:rPr lang="en-US" dirty="0" smtClean="0"/>
              <a:t/>
            </a:r>
            <a:br>
              <a:rPr lang="en-US" dirty="0" smtClean="0"/>
            </a:b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727650" y="5871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Objective</a:t>
            </a:r>
            <a:endParaRPr dirty="0">
              <a:solidFill>
                <a:schemeClr val="bg1"/>
              </a:solidFill>
            </a:endParaRPr>
          </a:p>
        </p:txBody>
      </p:sp>
      <p:sp>
        <p:nvSpPr>
          <p:cNvPr id="105" name="Google Shape;105;p16"/>
          <p:cNvSpPr txBox="1">
            <a:spLocks noGrp="1"/>
          </p:cNvSpPr>
          <p:nvPr>
            <p:ph type="body" idx="1"/>
          </p:nvPr>
        </p:nvSpPr>
        <p:spPr>
          <a:xfrm>
            <a:off x="551550" y="1849396"/>
            <a:ext cx="8040900" cy="2779924"/>
          </a:xfrm>
          <a:prstGeom prst="rect">
            <a:avLst/>
          </a:prstGeom>
        </p:spPr>
        <p:txBody>
          <a:bodyPr spcFirstLastPara="1" wrap="square" lIns="91425" tIns="91425" rIns="91425" bIns="91425" anchor="t" anchorCtr="0">
            <a:noAutofit/>
          </a:bodyPr>
          <a:lstStyle/>
          <a:p>
            <a:r>
              <a:rPr lang="en-US" sz="2000" dirty="0" smtClean="0"/>
              <a:t>Main objective of this project is to provide solution for hotel to manage most there work using computerized process. This software application will help admin to handle customer information, room allocation details, Payment details etc.</a:t>
            </a:r>
          </a:p>
          <a:p>
            <a:pPr fontAlgn="base"/>
            <a:r>
              <a:rPr lang="en-US" sz="2000" dirty="0" smtClean="0"/>
              <a:t/>
            </a:r>
            <a:br>
              <a:rPr lang="en-US" sz="2000" dirty="0" smtClean="0"/>
            </a:br>
            <a:r>
              <a:rPr lang="en-US" sz="2000" dirty="0" smtClean="0"/>
              <a:t>Keeping records of admission of customers.</a:t>
            </a:r>
          </a:p>
          <a:p>
            <a:pPr fontAlgn="base"/>
            <a:r>
              <a:rPr lang="en-US" sz="2000" dirty="0" smtClean="0"/>
              <a:t>Facilities provided by Hotel are fully utilized in effective and efficient manner. </a:t>
            </a:r>
          </a:p>
          <a:p>
            <a:pPr marL="0" lvl="0" indent="0" algn="l" rtl="0">
              <a:spcBef>
                <a:spcPts val="0"/>
              </a:spcBef>
              <a:spcAft>
                <a:spcPts val="0"/>
              </a:spcAft>
              <a:buNone/>
            </a:pPr>
            <a:endParaRPr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515008"/>
            <a:ext cx="7688700" cy="430924"/>
          </a:xfrm>
        </p:spPr>
        <p:txBody>
          <a:bodyPr/>
          <a:lstStyle/>
          <a:p>
            <a:r>
              <a:rPr lang="en-IN" dirty="0" smtClean="0"/>
              <a:t>  </a:t>
            </a:r>
            <a:endParaRPr lang="en-US" dirty="0"/>
          </a:p>
        </p:txBody>
      </p:sp>
      <p:sp>
        <p:nvSpPr>
          <p:cNvPr id="3" name="Text Placeholder 2"/>
          <p:cNvSpPr>
            <a:spLocks noGrp="1"/>
          </p:cNvSpPr>
          <p:nvPr>
            <p:ph type="body" idx="1"/>
          </p:nvPr>
        </p:nvSpPr>
        <p:spPr>
          <a:xfrm>
            <a:off x="729450" y="1765738"/>
            <a:ext cx="7688700" cy="3016469"/>
          </a:xfrm>
        </p:spPr>
        <p:txBody>
          <a:bodyPr/>
          <a:lstStyle/>
          <a:p>
            <a:pPr>
              <a:spcAft>
                <a:spcPts val="800"/>
              </a:spcAft>
            </a:pPr>
            <a:r>
              <a:rPr lang="en-US" sz="2000" b="1" dirty="0" smtClean="0">
                <a:solidFill>
                  <a:srgbClr val="000000"/>
                </a:solidFill>
                <a:latin typeface="Times New Roman"/>
              </a:rPr>
              <a:t>Existing System:</a:t>
            </a:r>
            <a:endParaRPr lang="en-US" sz="2000" dirty="0" smtClean="0"/>
          </a:p>
          <a:p>
            <a:pPr>
              <a:spcAft>
                <a:spcPts val="800"/>
              </a:spcAft>
            </a:pPr>
            <a:r>
              <a:rPr lang="en-US" sz="2000" dirty="0" smtClean="0">
                <a:solidFill>
                  <a:srgbClr val="000000"/>
                </a:solidFill>
                <a:latin typeface="Times New Roman"/>
              </a:rPr>
              <a:t>In the existing manual system a lot of time is spent in communicating the information across different branches. There is a need for an automated system, which has some centralized control over the entire process. Conventional System makes use of huge amounts of paper for recording transactions. All the Hotel records are to be maintained for the details of each customer, Fee details, Room Allocation etc.</a:t>
            </a:r>
            <a:endParaRPr lang="en-US" sz="2000" dirty="0" smtClean="0"/>
          </a:p>
          <a:p>
            <a:endParaRPr lang="en-US"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xmlns="" name="Ion Boardroom" id="{FC33163D-4339-46B1-8EED-24C834239D99}" vid="{A3AB87EF-B655-4FFF-8D05-F333AD7F2789}"/>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 Boardroom</Template>
  <TotalTime>689</TotalTime>
  <Words>992</Words>
  <Application>Microsoft Office PowerPoint</Application>
  <PresentationFormat>On-screen Show (16:9)</PresentationFormat>
  <Paragraphs>232</Paragraphs>
  <Slides>36</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Century Gothic</vt:lpstr>
      <vt:lpstr>Wingdings 3</vt:lpstr>
      <vt:lpstr>Times New Roman</vt:lpstr>
      <vt:lpstr>Raleway</vt:lpstr>
      <vt:lpstr>Ion Boardroom</vt:lpstr>
      <vt:lpstr>                    Summer Training  TOPIC –Hotel Management System</vt:lpstr>
      <vt:lpstr>  DECLARATION  </vt:lpstr>
      <vt:lpstr>  Acknowledgment  </vt:lpstr>
      <vt:lpstr>Outline - </vt:lpstr>
      <vt:lpstr> Abstract    </vt:lpstr>
      <vt:lpstr>Introduction</vt:lpstr>
      <vt:lpstr>Slide 7</vt:lpstr>
      <vt:lpstr>Objective</vt:lpstr>
      <vt:lpstr>  </vt:lpstr>
      <vt:lpstr> </vt:lpstr>
      <vt:lpstr>Disadvantages:</vt:lpstr>
      <vt:lpstr>Advantages:</vt:lpstr>
      <vt:lpstr>Hardware specifications:</vt:lpstr>
      <vt:lpstr>Software specifications : </vt:lpstr>
      <vt:lpstr>Databases Tables:</vt:lpstr>
      <vt:lpstr> </vt:lpstr>
      <vt:lpstr> </vt:lpstr>
      <vt:lpstr> </vt:lpstr>
      <vt:lpstr> </vt:lpstr>
      <vt:lpstr> </vt:lpstr>
      <vt:lpstr>Screenshots Outputs:</vt:lpstr>
      <vt:lpstr> </vt:lpstr>
      <vt:lpstr> </vt:lpstr>
      <vt:lpstr> </vt:lpstr>
      <vt:lpstr> </vt:lpstr>
      <vt:lpstr> </vt:lpstr>
      <vt:lpstr> </vt:lpstr>
      <vt:lpstr> </vt:lpstr>
      <vt:lpstr> </vt:lpstr>
      <vt:lpstr> </vt:lpstr>
      <vt:lpstr> </vt:lpstr>
      <vt:lpstr> </vt:lpstr>
      <vt:lpstr> </vt:lpstr>
      <vt:lpstr> </vt:lpstr>
      <vt:lpstr>Conclusion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MAJOR PROJECT PRESENTATION  TOPIC –WORK FROM HOME DETECTION</dc:title>
  <dc:creator>A</dc:creator>
  <cp:lastModifiedBy>Windows User</cp:lastModifiedBy>
  <cp:revision>64</cp:revision>
  <dcterms:modified xsi:type="dcterms:W3CDTF">2022-01-17T14:57:22Z</dcterms:modified>
</cp:coreProperties>
</file>